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4" r:id="rId2"/>
    <p:sldId id="303" r:id="rId3"/>
    <p:sldId id="305" r:id="rId4"/>
    <p:sldId id="306" r:id="rId5"/>
    <p:sldId id="307" r:id="rId6"/>
    <p:sldId id="312" r:id="rId7"/>
    <p:sldId id="294" r:id="rId8"/>
    <p:sldId id="293" r:id="rId9"/>
    <p:sldId id="308" r:id="rId10"/>
    <p:sldId id="311" r:id="rId11"/>
    <p:sldId id="309" r:id="rId12"/>
    <p:sldId id="313" r:id="rId13"/>
    <p:sldId id="314" r:id="rId14"/>
    <p:sldId id="315" r:id="rId15"/>
    <p:sldId id="316" r:id="rId16"/>
    <p:sldId id="279" r:id="rId17"/>
    <p:sldId id="281" r:id="rId18"/>
    <p:sldId id="310" r:id="rId19"/>
    <p:sldId id="317"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903"/>
    <a:srgbClr val="CA08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0842" autoAdjust="0"/>
  </p:normalViewPr>
  <p:slideViewPr>
    <p:cSldViewPr snapToGrid="0">
      <p:cViewPr varScale="1">
        <p:scale>
          <a:sx n="98" d="100"/>
          <a:sy n="98" d="100"/>
        </p:scale>
        <p:origin x="-7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PCL5</c:v>
                </c:pt>
              </c:strCache>
            </c:strRef>
          </c:tx>
          <c:cat>
            <c:strRef>
              <c:f>Sheet1!$A$2:$A$6</c:f>
              <c:strCache>
                <c:ptCount val="5"/>
                <c:pt idx="0">
                  <c:v>BL</c:v>
                </c:pt>
                <c:pt idx="1">
                  <c:v>S5</c:v>
                </c:pt>
                <c:pt idx="2">
                  <c:v>S10</c:v>
                </c:pt>
                <c:pt idx="3">
                  <c:v>S15</c:v>
                </c:pt>
                <c:pt idx="4">
                  <c:v>FU</c:v>
                </c:pt>
              </c:strCache>
            </c:strRef>
          </c:cat>
          <c:val>
            <c:numRef>
              <c:f>Sheet1!$B$2:$B$6</c:f>
              <c:numCache>
                <c:formatCode>General</c:formatCode>
                <c:ptCount val="5"/>
                <c:pt idx="0">
                  <c:v>57.0</c:v>
                </c:pt>
                <c:pt idx="1">
                  <c:v>57.0</c:v>
                </c:pt>
                <c:pt idx="2">
                  <c:v>67.0</c:v>
                </c:pt>
                <c:pt idx="3">
                  <c:v>55.0</c:v>
                </c:pt>
                <c:pt idx="4">
                  <c:v>47.0</c:v>
                </c:pt>
              </c:numCache>
            </c:numRef>
          </c:val>
          <c:smooth val="0"/>
        </c:ser>
        <c:ser>
          <c:idx val="1"/>
          <c:order val="1"/>
          <c:tx>
            <c:strRef>
              <c:f>Sheet1!$C$1</c:f>
              <c:strCache>
                <c:ptCount val="1"/>
                <c:pt idx="0">
                  <c:v>PHQ9</c:v>
                </c:pt>
              </c:strCache>
            </c:strRef>
          </c:tx>
          <c:cat>
            <c:strRef>
              <c:f>Sheet1!$A$2:$A$6</c:f>
              <c:strCache>
                <c:ptCount val="5"/>
                <c:pt idx="0">
                  <c:v>BL</c:v>
                </c:pt>
                <c:pt idx="1">
                  <c:v>S5</c:v>
                </c:pt>
                <c:pt idx="2">
                  <c:v>S10</c:v>
                </c:pt>
                <c:pt idx="3">
                  <c:v>S15</c:v>
                </c:pt>
                <c:pt idx="4">
                  <c:v>FU</c:v>
                </c:pt>
              </c:strCache>
            </c:strRef>
          </c:cat>
          <c:val>
            <c:numRef>
              <c:f>Sheet1!$C$2:$C$6</c:f>
              <c:numCache>
                <c:formatCode>General</c:formatCode>
                <c:ptCount val="5"/>
                <c:pt idx="0">
                  <c:v>19.0</c:v>
                </c:pt>
                <c:pt idx="1">
                  <c:v>20.0</c:v>
                </c:pt>
                <c:pt idx="2">
                  <c:v>21.0</c:v>
                </c:pt>
                <c:pt idx="3">
                  <c:v>20.0</c:v>
                </c:pt>
                <c:pt idx="4">
                  <c:v>19.0</c:v>
                </c:pt>
              </c:numCache>
            </c:numRef>
          </c:val>
          <c:smooth val="0"/>
        </c:ser>
        <c:dLbls>
          <c:showLegendKey val="0"/>
          <c:showVal val="0"/>
          <c:showCatName val="0"/>
          <c:showSerName val="0"/>
          <c:showPercent val="0"/>
          <c:showBubbleSize val="0"/>
        </c:dLbls>
        <c:marker val="1"/>
        <c:smooth val="0"/>
        <c:axId val="-2115610568"/>
        <c:axId val="-2073266840"/>
      </c:lineChart>
      <c:catAx>
        <c:axId val="-2115610568"/>
        <c:scaling>
          <c:orientation val="minMax"/>
        </c:scaling>
        <c:delete val="0"/>
        <c:axPos val="b"/>
        <c:majorTickMark val="none"/>
        <c:minorTickMark val="none"/>
        <c:tickLblPos val="nextTo"/>
        <c:crossAx val="-2073266840"/>
        <c:crosses val="autoZero"/>
        <c:auto val="1"/>
        <c:lblAlgn val="ctr"/>
        <c:lblOffset val="100"/>
        <c:noMultiLvlLbl val="0"/>
      </c:catAx>
      <c:valAx>
        <c:axId val="-2073266840"/>
        <c:scaling>
          <c:orientation val="minMax"/>
        </c:scaling>
        <c:delete val="0"/>
        <c:axPos val="l"/>
        <c:majorGridlines/>
        <c:numFmt formatCode="General" sourceLinked="1"/>
        <c:majorTickMark val="none"/>
        <c:minorTickMark val="none"/>
        <c:tickLblPos val="nextTo"/>
        <c:spPr>
          <a:ln w="6350">
            <a:noFill/>
          </a:ln>
        </c:spPr>
        <c:crossAx val="-211561056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CAPS5</c:v>
                </c:pt>
              </c:strCache>
            </c:strRef>
          </c:tx>
          <c:cat>
            <c:strRef>
              <c:f>Sheet1!$A$2:$A$3</c:f>
              <c:strCache>
                <c:ptCount val="2"/>
                <c:pt idx="0">
                  <c:v>Baseline</c:v>
                </c:pt>
                <c:pt idx="1">
                  <c:v>1-month FU</c:v>
                </c:pt>
              </c:strCache>
            </c:strRef>
          </c:cat>
          <c:val>
            <c:numRef>
              <c:f>Sheet1!$B$2:$B$3</c:f>
              <c:numCache>
                <c:formatCode>General</c:formatCode>
                <c:ptCount val="2"/>
                <c:pt idx="0">
                  <c:v>43.0</c:v>
                </c:pt>
                <c:pt idx="1">
                  <c:v>35.0</c:v>
                </c:pt>
              </c:numCache>
            </c:numRef>
          </c:val>
          <c:smooth val="0"/>
        </c:ser>
        <c:ser>
          <c:idx val="1"/>
          <c:order val="1"/>
          <c:tx>
            <c:strRef>
              <c:f>Sheet1!$C$1</c:f>
              <c:strCache>
                <c:ptCount val="1"/>
                <c:pt idx="0">
                  <c:v>B-IPF</c:v>
                </c:pt>
              </c:strCache>
            </c:strRef>
          </c:tx>
          <c:cat>
            <c:strRef>
              <c:f>Sheet1!$A$2:$A$3</c:f>
              <c:strCache>
                <c:ptCount val="2"/>
                <c:pt idx="0">
                  <c:v>Baseline</c:v>
                </c:pt>
                <c:pt idx="1">
                  <c:v>1-month FU</c:v>
                </c:pt>
              </c:strCache>
            </c:strRef>
          </c:cat>
          <c:val>
            <c:numRef>
              <c:f>Sheet1!$C$2:$C$3</c:f>
              <c:numCache>
                <c:formatCode>General</c:formatCode>
                <c:ptCount val="2"/>
                <c:pt idx="0">
                  <c:v>32.0</c:v>
                </c:pt>
                <c:pt idx="1">
                  <c:v>22.0</c:v>
                </c:pt>
              </c:numCache>
            </c:numRef>
          </c:val>
          <c:smooth val="0"/>
        </c:ser>
        <c:dLbls>
          <c:showLegendKey val="0"/>
          <c:showVal val="0"/>
          <c:showCatName val="0"/>
          <c:showSerName val="0"/>
          <c:showPercent val="0"/>
          <c:showBubbleSize val="0"/>
        </c:dLbls>
        <c:marker val="1"/>
        <c:smooth val="0"/>
        <c:axId val="2135062168"/>
        <c:axId val="-2078731000"/>
      </c:lineChart>
      <c:catAx>
        <c:axId val="2135062168"/>
        <c:scaling>
          <c:orientation val="minMax"/>
        </c:scaling>
        <c:delete val="0"/>
        <c:axPos val="b"/>
        <c:majorTickMark val="none"/>
        <c:minorTickMark val="none"/>
        <c:tickLblPos val="nextTo"/>
        <c:crossAx val="-2078731000"/>
        <c:crosses val="autoZero"/>
        <c:auto val="1"/>
        <c:lblAlgn val="ctr"/>
        <c:lblOffset val="100"/>
        <c:noMultiLvlLbl val="0"/>
      </c:catAx>
      <c:valAx>
        <c:axId val="-2078731000"/>
        <c:scaling>
          <c:orientation val="minMax"/>
        </c:scaling>
        <c:delete val="0"/>
        <c:axPos val="l"/>
        <c:majorGridlines/>
        <c:numFmt formatCode="General" sourceLinked="1"/>
        <c:majorTickMark val="none"/>
        <c:minorTickMark val="none"/>
        <c:tickLblPos val="nextTo"/>
        <c:spPr>
          <a:ln w="6350">
            <a:noFill/>
          </a:ln>
        </c:spPr>
        <c:crossAx val="213506216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8354E-4190-2442-94EE-958C09606F7A}" type="datetimeFigureOut">
              <a:rPr lang="en-US" smtClean="0"/>
              <a:t>11/3/18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A4EDB-7E58-D54C-8AA5-1E3F7B4EBD3E}" type="slidenum">
              <a:rPr lang="en-US" smtClean="0"/>
              <a:t>‹#›</a:t>
            </a:fld>
            <a:endParaRPr lang="en-US"/>
          </a:p>
        </p:txBody>
      </p:sp>
    </p:spTree>
    <p:extLst>
      <p:ext uri="{BB962C8B-B14F-4D97-AF65-F5344CB8AC3E}">
        <p14:creationId xmlns:p14="http://schemas.microsoft.com/office/powerpoint/2010/main" val="556452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3</a:t>
            </a:fld>
            <a:endParaRPr lang="en-US"/>
          </a:p>
        </p:txBody>
      </p:sp>
    </p:spTree>
    <p:extLst>
      <p:ext uri="{BB962C8B-B14F-4D97-AF65-F5344CB8AC3E}">
        <p14:creationId xmlns:p14="http://schemas.microsoft.com/office/powerpoint/2010/main" val="274342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SPC Jacobs related that he did not believe he “should” be rid of guilt. In exploring the value he violated that led to the guilt, he identified “prioritizing [his] loved ones.” Through discussion of how this guilt might motivate and mobilize him to live in line with this value, SPC Jacobs grew in his willingness to have guilt in the service of reinvesting energy once spent suppressing guilt in values-aligned action. He poignantly wrote, “I will LIVE with guilt…not live WITH GUILT.”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Considering labeling himself as unforgivable as a form of avoidance</a:t>
            </a:r>
          </a:p>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15</a:t>
            </a:fld>
            <a:endParaRPr lang="en-US"/>
          </a:p>
        </p:txBody>
      </p:sp>
    </p:spTree>
    <p:extLst>
      <p:ext uri="{BB962C8B-B14F-4D97-AF65-F5344CB8AC3E}">
        <p14:creationId xmlns:p14="http://schemas.microsoft.com/office/powerpoint/2010/main" val="63860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Shame </a:t>
            </a:r>
            <a:r>
              <a:rPr lang="mr-IN" dirty="0" smtClean="0"/>
              <a:t>–</a:t>
            </a:r>
            <a:r>
              <a:rPr lang="en-US" dirty="0" smtClean="0"/>
              <a:t> context is whole life</a:t>
            </a:r>
          </a:p>
          <a:p>
            <a:r>
              <a:rPr lang="en-US" dirty="0" smtClean="0"/>
              <a:t>Guilt</a:t>
            </a:r>
            <a:r>
              <a:rPr lang="en-US" baseline="0" dirty="0" smtClean="0"/>
              <a:t> </a:t>
            </a:r>
            <a:r>
              <a:rPr lang="mr-IN" baseline="0" dirty="0" smtClean="0"/>
              <a:t>–</a:t>
            </a:r>
            <a:r>
              <a:rPr lang="en-US" baseline="0" dirty="0" smtClean="0"/>
              <a:t> Context is event </a:t>
            </a:r>
            <a:r>
              <a:rPr lang="mr-IN" baseline="0" dirty="0" smtClean="0"/>
              <a:t>–</a:t>
            </a:r>
            <a:r>
              <a:rPr lang="en-US" baseline="0" dirty="0" smtClean="0"/>
              <a:t> intent and responsibility </a:t>
            </a:r>
            <a:r>
              <a:rPr lang="mr-IN" baseline="0" dirty="0" smtClean="0"/>
              <a:t>–</a:t>
            </a:r>
            <a:r>
              <a:rPr lang="en-US" baseline="0" dirty="0" smtClean="0"/>
              <a:t> Just responsibility </a:t>
            </a:r>
            <a:r>
              <a:rPr lang="en-US" baseline="0" dirty="0" smtClean="0"/>
              <a:t>may </a:t>
            </a:r>
            <a:r>
              <a:rPr lang="en-US" baseline="0" dirty="0" smtClean="0"/>
              <a:t>be enough for feeling of guilt is value is superordinate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Objective IS new learning, but perhaps not habituation</a:t>
            </a:r>
          </a:p>
          <a:p>
            <a:endParaRPr lang="en-US" dirty="0" smtClean="0"/>
          </a:p>
          <a:p>
            <a:r>
              <a:rPr lang="en-US" dirty="0" smtClean="0"/>
              <a:t>Cultural considerations</a:t>
            </a:r>
            <a:r>
              <a:rPr lang="en-US" baseline="0" dirty="0" smtClean="0"/>
              <a:t> re responsibility </a:t>
            </a:r>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16</a:t>
            </a:fld>
            <a:endParaRPr lang="en-US"/>
          </a:p>
        </p:txBody>
      </p:sp>
    </p:spTree>
    <p:extLst>
      <p:ext uri="{BB962C8B-B14F-4D97-AF65-F5344CB8AC3E}">
        <p14:creationId xmlns:p14="http://schemas.microsoft.com/office/powerpoint/2010/main" val="205768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Love,</a:t>
            </a:r>
            <a:r>
              <a:rPr lang="en-US" baseline="0" dirty="0" smtClean="0"/>
              <a:t> happiness, success, etc.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Processing may be expanded along timeline in either direction</a:t>
            </a:r>
          </a:p>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17</a:t>
            </a:fld>
            <a:endParaRPr lang="en-US"/>
          </a:p>
        </p:txBody>
      </p:sp>
    </p:spTree>
    <p:extLst>
      <p:ext uri="{BB962C8B-B14F-4D97-AF65-F5344CB8AC3E}">
        <p14:creationId xmlns:p14="http://schemas.microsoft.com/office/powerpoint/2010/main" val="261458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18</a:t>
            </a:fld>
            <a:endParaRPr lang="en-US"/>
          </a:p>
        </p:txBody>
      </p:sp>
    </p:spTree>
    <p:extLst>
      <p:ext uri="{BB962C8B-B14F-4D97-AF65-F5344CB8AC3E}">
        <p14:creationId xmlns:p14="http://schemas.microsoft.com/office/powerpoint/2010/main" val="1301626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19</a:t>
            </a:fld>
            <a:endParaRPr lang="en-US"/>
          </a:p>
        </p:txBody>
      </p:sp>
    </p:spTree>
    <p:extLst>
      <p:ext uri="{BB962C8B-B14F-4D97-AF65-F5344CB8AC3E}">
        <p14:creationId xmlns:p14="http://schemas.microsoft.com/office/powerpoint/2010/main" val="58679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20</a:t>
            </a:fld>
            <a:endParaRPr lang="en-US"/>
          </a:p>
        </p:txBody>
      </p:sp>
    </p:spTree>
    <p:extLst>
      <p:ext uri="{BB962C8B-B14F-4D97-AF65-F5344CB8AC3E}">
        <p14:creationId xmlns:p14="http://schemas.microsoft.com/office/powerpoint/2010/main" val="369531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5</a:t>
            </a:fld>
            <a:endParaRPr lang="en-US"/>
          </a:p>
        </p:txBody>
      </p:sp>
    </p:spTree>
    <p:extLst>
      <p:ext uri="{BB962C8B-B14F-4D97-AF65-F5344CB8AC3E}">
        <p14:creationId xmlns:p14="http://schemas.microsoft.com/office/powerpoint/2010/main" val="342588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Considering, previous unsuccessful attempts (i.e., CPT group) to alter the self-condemning beliefs (and associated emotions) were actually perceived by SPC Jacobs as highly invalidating and, so, we received this feedback about the rationale/goals with gratitude, as it provided as an opportunity to overtly shift and expand our goals in collaboration with the soldier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6</a:t>
            </a:fld>
            <a:endParaRPr lang="en-US"/>
          </a:p>
        </p:txBody>
      </p:sp>
    </p:spTree>
    <p:extLst>
      <p:ext uri="{BB962C8B-B14F-4D97-AF65-F5344CB8AC3E}">
        <p14:creationId xmlns:p14="http://schemas.microsoft.com/office/powerpoint/2010/main" val="335477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7</a:t>
            </a:fld>
            <a:endParaRPr lang="en-US"/>
          </a:p>
        </p:txBody>
      </p:sp>
    </p:spTree>
    <p:extLst>
      <p:ext uri="{BB962C8B-B14F-4D97-AF65-F5344CB8AC3E}">
        <p14:creationId xmlns:p14="http://schemas.microsoft.com/office/powerpoint/2010/main" val="120911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Intact moral compass</a:t>
            </a:r>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8</a:t>
            </a:fld>
            <a:endParaRPr lang="en-US"/>
          </a:p>
        </p:txBody>
      </p:sp>
    </p:spTree>
    <p:extLst>
      <p:ext uri="{BB962C8B-B14F-4D97-AF65-F5344CB8AC3E}">
        <p14:creationId xmlns:p14="http://schemas.microsoft.com/office/powerpoint/2010/main" val="53577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its name suggests, the objective of emotional processing is to process a range of emotions, not just fear </a:t>
            </a:r>
          </a:p>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9</a:t>
            </a:fld>
            <a:endParaRPr lang="en-US"/>
          </a:p>
        </p:txBody>
      </p:sp>
    </p:spTree>
    <p:extLst>
      <p:ext uri="{BB962C8B-B14F-4D97-AF65-F5344CB8AC3E}">
        <p14:creationId xmlns:p14="http://schemas.microsoft.com/office/powerpoint/2010/main" val="297140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11</a:t>
            </a:fld>
            <a:endParaRPr lang="en-US"/>
          </a:p>
        </p:txBody>
      </p:sp>
    </p:spTree>
    <p:extLst>
      <p:ext uri="{BB962C8B-B14F-4D97-AF65-F5344CB8AC3E}">
        <p14:creationId xmlns:p14="http://schemas.microsoft.com/office/powerpoint/2010/main" val="392807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verbalized belief that his emotions, particularly guilt, disgust, and anger, were appropriate and justified. Moreover, he expressed a sense that to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these emotions “would make [him] even more of a monster than [he was] already.”</a:t>
            </a:r>
            <a:r>
              <a:rPr lang="en-US" dirty="0" smtClean="0">
                <a:effectLst/>
              </a:rPr>
              <a:t> </a:t>
            </a:r>
          </a:p>
          <a:p>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overall objective of imaginal exposure with SPC Jacobs was, indeed, new learning that altered his relationship with painful memories.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some moral emotions (e.g., guilt) experienced in relation to a moral violation, habituation cannot occur for as long as the individual continues to value the moral/principle that was violated. That is, for as long as that important value (e.g., caring and compassion) remains in place, the memory of the event/transgression </a:t>
            </a:r>
            <a:r>
              <a:rPr lang="en-US" sz="1200" i="1" kern="1200" dirty="0" smtClean="0">
                <a:solidFill>
                  <a:schemeClr val="tx1"/>
                </a:solidFill>
                <a:effectLst/>
                <a:latin typeface="+mn-lt"/>
                <a:ea typeface="+mn-ea"/>
                <a:cs typeface="+mn-cs"/>
              </a:rPr>
              <a:t>cannot</a:t>
            </a:r>
            <a:r>
              <a:rPr lang="en-US" sz="1200" kern="1200" dirty="0" smtClean="0">
                <a:solidFill>
                  <a:schemeClr val="tx1"/>
                </a:solidFill>
                <a:effectLst/>
                <a:latin typeface="+mn-lt"/>
                <a:ea typeface="+mn-ea"/>
                <a:cs typeface="+mn-cs"/>
              </a:rPr>
              <a:t> be presented without the cognitive (and emotional) acknowledgement of that violation. Whereas, with life threat-based traumas, the memory can be presented without the threat to life and, thus, fear/anxiety no longer represent adaptive responses (so can be extinguished), guilt remains a functional, adaptive response to reflecting on the moral violation.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12</a:t>
            </a:fld>
            <a:endParaRPr lang="en-US"/>
          </a:p>
        </p:txBody>
      </p:sp>
    </p:spTree>
    <p:extLst>
      <p:ext uri="{BB962C8B-B14F-4D97-AF65-F5344CB8AC3E}">
        <p14:creationId xmlns:p14="http://schemas.microsoft.com/office/powerpoint/2010/main" val="121128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A4EDB-7E58-D54C-8AA5-1E3F7B4EBD3E}" type="slidenum">
              <a:rPr lang="en-US" smtClean="0"/>
              <a:t>14</a:t>
            </a:fld>
            <a:endParaRPr lang="en-US"/>
          </a:p>
        </p:txBody>
      </p:sp>
    </p:spTree>
    <p:extLst>
      <p:ext uri="{BB962C8B-B14F-4D97-AF65-F5344CB8AC3E}">
        <p14:creationId xmlns:p14="http://schemas.microsoft.com/office/powerpoint/2010/main" val="398704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481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94692D0-3C43-4D78-96E6-9F80CA0430E3}"/>
              </a:ext>
            </a:extLst>
          </p:cNvPr>
          <p:cNvSpPr>
            <a:spLocks noGrp="1"/>
          </p:cNvSpPr>
          <p:nvPr>
            <p:ph type="title"/>
          </p:nvPr>
        </p:nvSpPr>
        <p:spPr>
          <a:xfrm>
            <a:off x="671209" y="661481"/>
            <a:ext cx="9805497" cy="706964"/>
          </a:xfrm>
          <a:prstGeom prst="rect">
            <a:avLst/>
          </a:prstGeom>
        </p:spPr>
        <p:txBody>
          <a:bodyPr/>
          <a:lstStyle>
            <a:lvl1pPr>
              <a:defRPr>
                <a:solidFill>
                  <a:srgbClr val="002060"/>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4217F705-0D8E-403A-AF1F-BED6DE06C764}"/>
              </a:ext>
            </a:extLst>
          </p:cNvPr>
          <p:cNvSpPr>
            <a:spLocks noGrp="1"/>
          </p:cNvSpPr>
          <p:nvPr>
            <p:ph idx="1"/>
          </p:nvPr>
        </p:nvSpPr>
        <p:spPr>
          <a:xfrm>
            <a:off x="671209" y="1643974"/>
            <a:ext cx="8881353" cy="4552545"/>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586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96B3EA29-58E2-4E27-B679-D16C7A6EFA4E}"/>
              </a:ext>
            </a:extLst>
          </p:cNvPr>
          <p:cNvSpPr>
            <a:spLocks noGrp="1"/>
          </p:cNvSpPr>
          <p:nvPr>
            <p:ph type="title"/>
          </p:nvPr>
        </p:nvSpPr>
        <p:spPr>
          <a:xfrm>
            <a:off x="1715293" y="475292"/>
            <a:ext cx="8761413" cy="706964"/>
          </a:xfrm>
          <a:prstGeom prst="rect">
            <a:avLst/>
          </a:prstGeom>
        </p:spPr>
        <p:txBody>
          <a:bodyPr/>
          <a:lstStyle>
            <a:lvl1pPr algn="ctr">
              <a:defRPr>
                <a:solidFill>
                  <a:srgbClr val="002060"/>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xmlns="" id="{1C3B65AB-4251-404E-AF7B-60EFF5E37951}"/>
              </a:ext>
            </a:extLst>
          </p:cNvPr>
          <p:cNvSpPr>
            <a:spLocks noGrp="1"/>
          </p:cNvSpPr>
          <p:nvPr>
            <p:ph idx="1"/>
          </p:nvPr>
        </p:nvSpPr>
        <p:spPr>
          <a:xfrm>
            <a:off x="1683169" y="2612926"/>
            <a:ext cx="8825659" cy="3416300"/>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312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96B3EA29-58E2-4E27-B679-D16C7A6EFA4E}"/>
              </a:ext>
            </a:extLst>
          </p:cNvPr>
          <p:cNvSpPr>
            <a:spLocks noGrp="1"/>
          </p:cNvSpPr>
          <p:nvPr>
            <p:ph type="title"/>
          </p:nvPr>
        </p:nvSpPr>
        <p:spPr>
          <a:xfrm>
            <a:off x="1715293" y="475292"/>
            <a:ext cx="8761413" cy="706964"/>
          </a:xfrm>
          <a:prstGeom prst="rect">
            <a:avLst/>
          </a:prstGeom>
        </p:spPr>
        <p:txBody>
          <a:bodyPr/>
          <a:lstStyle>
            <a:lvl1pPr algn="ctr">
              <a:defRPr>
                <a:solidFill>
                  <a:srgbClr val="002060"/>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xmlns="" id="{1C3B65AB-4251-404E-AF7B-60EFF5E37951}"/>
              </a:ext>
            </a:extLst>
          </p:cNvPr>
          <p:cNvSpPr>
            <a:spLocks noGrp="1"/>
          </p:cNvSpPr>
          <p:nvPr>
            <p:ph idx="1"/>
          </p:nvPr>
        </p:nvSpPr>
        <p:spPr>
          <a:xfrm>
            <a:off x="1683169" y="2612926"/>
            <a:ext cx="8825659" cy="3416300"/>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4835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20912DB-D1EB-4D4F-B9CE-93009961042F}"/>
              </a:ext>
            </a:extLst>
          </p:cNvPr>
          <p:cNvSpPr>
            <a:spLocks noGrp="1"/>
          </p:cNvSpPr>
          <p:nvPr>
            <p:ph type="title"/>
          </p:nvPr>
        </p:nvSpPr>
        <p:spPr>
          <a:xfrm>
            <a:off x="725463" y="973668"/>
            <a:ext cx="8761413" cy="706964"/>
          </a:xfrm>
          <a:prstGeom prst="rect">
            <a:avLst/>
          </a:prstGeom>
        </p:spPr>
        <p:txBody>
          <a:bodyPr/>
          <a:lstStyle>
            <a:lvl1pPr>
              <a:defRPr>
                <a:solidFill>
                  <a:srgbClr val="002060"/>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xmlns="" id="{90AAC767-99A7-42F1-AAF6-E7645B2E146D}"/>
              </a:ext>
            </a:extLst>
          </p:cNvPr>
          <p:cNvSpPr>
            <a:spLocks noGrp="1"/>
          </p:cNvSpPr>
          <p:nvPr>
            <p:ph idx="1"/>
          </p:nvPr>
        </p:nvSpPr>
        <p:spPr>
          <a:xfrm>
            <a:off x="725463" y="2603500"/>
            <a:ext cx="8825659" cy="3416300"/>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4929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20912DB-D1EB-4D4F-B9CE-93009961042F}"/>
              </a:ext>
            </a:extLst>
          </p:cNvPr>
          <p:cNvSpPr>
            <a:spLocks noGrp="1"/>
          </p:cNvSpPr>
          <p:nvPr>
            <p:ph type="title"/>
          </p:nvPr>
        </p:nvSpPr>
        <p:spPr>
          <a:xfrm>
            <a:off x="725463" y="973668"/>
            <a:ext cx="8761413" cy="706964"/>
          </a:xfrm>
          <a:prstGeom prst="rect">
            <a:avLst/>
          </a:prstGeom>
        </p:spPr>
        <p:txBody>
          <a:bodyPr/>
          <a:lstStyle>
            <a:lvl1pPr>
              <a:defRPr>
                <a:solidFill>
                  <a:srgbClr val="002060"/>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xmlns="" id="{90AAC767-99A7-42F1-AAF6-E7645B2E146D}"/>
              </a:ext>
            </a:extLst>
          </p:cNvPr>
          <p:cNvSpPr>
            <a:spLocks noGrp="1"/>
          </p:cNvSpPr>
          <p:nvPr>
            <p:ph idx="1"/>
          </p:nvPr>
        </p:nvSpPr>
        <p:spPr>
          <a:xfrm>
            <a:off x="725463" y="2603500"/>
            <a:ext cx="8825659" cy="3416300"/>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38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354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25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74638"/>
            <a:ext cx="10363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1"/>
            <a:ext cx="10363200"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8534400" y="6416676"/>
            <a:ext cx="2641600" cy="365125"/>
          </a:xfrm>
          <a:prstGeom prst="rect">
            <a:avLst/>
          </a:prstGeom>
        </p:spPr>
        <p:txBody>
          <a:bodyPr/>
          <a:lstStyle/>
          <a:p>
            <a:fld id="{732D1919-1B5F-4141-B613-3E5C6008A186}" type="datetime4">
              <a:rPr lang="en-US" smtClean="0"/>
              <a:pPr/>
              <a:t>November 3, 2018</a:t>
            </a:fld>
            <a:endParaRPr lang="en-US"/>
          </a:p>
        </p:txBody>
      </p:sp>
      <p:sp>
        <p:nvSpPr>
          <p:cNvPr id="5" name="Footer Placeholder 4"/>
          <p:cNvSpPr>
            <a:spLocks noGrp="1"/>
          </p:cNvSpPr>
          <p:nvPr>
            <p:ph type="ftr" sz="quarter" idx="11"/>
          </p:nvPr>
        </p:nvSpPr>
        <p:spPr>
          <a:xfrm>
            <a:off x="304800" y="6416676"/>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277600" y="6416676"/>
            <a:ext cx="609600" cy="365125"/>
          </a:xfrm>
          <a:prstGeom prst="rect">
            <a:avLst/>
          </a:prstGeom>
        </p:spPr>
        <p:txBody>
          <a:bodyPr/>
          <a:lstStyle/>
          <a:p>
            <a:fld id="{1D72EBF8-7CF5-44B7-B2BF-E22DE4D0703D}" type="slidenum">
              <a:rPr lang="en-US" smtClean="0"/>
              <a:pPr/>
              <a:t>‹#›</a:t>
            </a:fld>
            <a:endParaRPr lang="en-US"/>
          </a:p>
        </p:txBody>
      </p:sp>
    </p:spTree>
    <p:extLst>
      <p:ext uri="{BB962C8B-B14F-4D97-AF65-F5344CB8AC3E}">
        <p14:creationId xmlns:p14="http://schemas.microsoft.com/office/powerpoint/2010/main" val="1660799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C323842E-BBFC-6B4C-8FE3-0E81CC2D6D76}" type="datetimeFigureOut">
              <a:rPr lang="en-US"/>
              <a:pPr/>
              <a:t>11/3/18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9A890B2-7B06-954F-A6E2-F888E72F76C3}" type="slidenum">
              <a:rPr lang="en-US"/>
              <a:pPr/>
              <a:t>‹#›</a:t>
            </a:fld>
            <a:endParaRPr lang="en-US"/>
          </a:p>
        </p:txBody>
      </p:sp>
    </p:spTree>
    <p:extLst>
      <p:ext uri="{BB962C8B-B14F-4D97-AF65-F5344CB8AC3E}">
        <p14:creationId xmlns:p14="http://schemas.microsoft.com/office/powerpoint/2010/main" val="420070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54618-C3A9-4790-969C-4592002309AC}"/>
              </a:ext>
            </a:extLst>
          </p:cNvPr>
          <p:cNvSpPr>
            <a:spLocks noGrp="1"/>
          </p:cNvSpPr>
          <p:nvPr>
            <p:ph type="ctrTitle"/>
          </p:nvPr>
        </p:nvSpPr>
        <p:spPr>
          <a:xfrm>
            <a:off x="1683171" y="2090176"/>
            <a:ext cx="8825658" cy="2677648"/>
          </a:xfrm>
          <a:prstGeom prst="rect">
            <a:avLst/>
          </a:prstGeom>
        </p:spPr>
        <p:txBody>
          <a:bodyPr anchor="b"/>
          <a:lstStyle>
            <a:lvl1pPr algn="ctr">
              <a:defRPr sz="5400">
                <a:solidFill>
                  <a:srgbClr val="002060"/>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022349F2-7286-4084-8966-89F702AF02FD}"/>
              </a:ext>
            </a:extLst>
          </p:cNvPr>
          <p:cNvSpPr>
            <a:spLocks noGrp="1"/>
          </p:cNvSpPr>
          <p:nvPr>
            <p:ph type="subTitle" idx="1"/>
          </p:nvPr>
        </p:nvSpPr>
        <p:spPr bwMode="gray">
          <a:xfrm>
            <a:off x="1683171" y="4767823"/>
            <a:ext cx="8825658" cy="861420"/>
          </a:xfrm>
          <a:prstGeom prst="rect">
            <a:avLst/>
          </a:prstGeom>
        </p:spPr>
        <p:txBody>
          <a:bodyPr anchor="t"/>
          <a:lstStyle>
            <a:lvl1pPr marL="0" indent="0" algn="ctr">
              <a:buNone/>
              <a:defRPr cap="all">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6052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CECE492-ACBF-43C6-B42B-575265C0D17E}"/>
              </a:ext>
            </a:extLst>
          </p:cNvPr>
          <p:cNvSpPr>
            <a:spLocks noGrp="1"/>
          </p:cNvSpPr>
          <p:nvPr>
            <p:ph type="title"/>
          </p:nvPr>
        </p:nvSpPr>
        <p:spPr>
          <a:xfrm>
            <a:off x="1715293" y="1374003"/>
            <a:ext cx="8761413" cy="706964"/>
          </a:xfrm>
          <a:prstGeom prst="rect">
            <a:avLst/>
          </a:prstGeom>
        </p:spPr>
        <p:txBody>
          <a:bodyPr/>
          <a:lstStyle>
            <a:lvl1pPr algn="ct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44CB3EAF-51F7-4D34-9950-00352B8DC70B}"/>
              </a:ext>
            </a:extLst>
          </p:cNvPr>
          <p:cNvSpPr>
            <a:spLocks noGrp="1"/>
          </p:cNvSpPr>
          <p:nvPr>
            <p:ph idx="1"/>
          </p:nvPr>
        </p:nvSpPr>
        <p:spPr>
          <a:xfrm>
            <a:off x="1683169" y="2612926"/>
            <a:ext cx="8825659" cy="3416300"/>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1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EA787E9-FA5A-432C-8146-5ED8DF2D1C19}"/>
              </a:ext>
            </a:extLst>
          </p:cNvPr>
          <p:cNvSpPr>
            <a:spLocks noGrp="1"/>
          </p:cNvSpPr>
          <p:nvPr>
            <p:ph type="title"/>
          </p:nvPr>
        </p:nvSpPr>
        <p:spPr>
          <a:xfrm>
            <a:off x="1715293" y="1374003"/>
            <a:ext cx="8761413" cy="706964"/>
          </a:xfrm>
          <a:prstGeom prst="rect">
            <a:avLst/>
          </a:prstGeom>
        </p:spPr>
        <p:txBody>
          <a:bodyPr/>
          <a:lstStyle>
            <a:lvl1pPr algn="ct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29784BCE-0870-4ADF-85D1-626D4CEC61E3}"/>
              </a:ext>
            </a:extLst>
          </p:cNvPr>
          <p:cNvSpPr>
            <a:spLocks noGrp="1"/>
          </p:cNvSpPr>
          <p:nvPr>
            <p:ph idx="1"/>
          </p:nvPr>
        </p:nvSpPr>
        <p:spPr>
          <a:xfrm>
            <a:off x="1683169" y="2612926"/>
            <a:ext cx="8825659" cy="3416300"/>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161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EA787E9-FA5A-432C-8146-5ED8DF2D1C19}"/>
              </a:ext>
            </a:extLst>
          </p:cNvPr>
          <p:cNvSpPr>
            <a:spLocks noGrp="1"/>
          </p:cNvSpPr>
          <p:nvPr>
            <p:ph type="title"/>
          </p:nvPr>
        </p:nvSpPr>
        <p:spPr>
          <a:xfrm>
            <a:off x="1715293" y="1374003"/>
            <a:ext cx="8761413" cy="706964"/>
          </a:xfrm>
          <a:prstGeom prst="rect">
            <a:avLst/>
          </a:prstGeom>
        </p:spPr>
        <p:txBody>
          <a:bodyPr/>
          <a:lstStyle>
            <a:lvl1pPr algn="ct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29784BCE-0870-4ADF-85D1-626D4CEC61E3}"/>
              </a:ext>
            </a:extLst>
          </p:cNvPr>
          <p:cNvSpPr>
            <a:spLocks noGrp="1"/>
          </p:cNvSpPr>
          <p:nvPr>
            <p:ph idx="1"/>
          </p:nvPr>
        </p:nvSpPr>
        <p:spPr>
          <a:xfrm>
            <a:off x="1683169" y="2612926"/>
            <a:ext cx="8825659" cy="3416300"/>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11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CECE492-ACBF-43C6-B42B-575265C0D17E}"/>
              </a:ext>
            </a:extLst>
          </p:cNvPr>
          <p:cNvSpPr>
            <a:spLocks noGrp="1"/>
          </p:cNvSpPr>
          <p:nvPr>
            <p:ph type="title"/>
          </p:nvPr>
        </p:nvSpPr>
        <p:spPr>
          <a:xfrm>
            <a:off x="1715293" y="1374003"/>
            <a:ext cx="8761413" cy="706964"/>
          </a:xfrm>
          <a:prstGeom prst="rect">
            <a:avLst/>
          </a:prstGeom>
        </p:spPr>
        <p:txBody>
          <a:bodyPr/>
          <a:lstStyle>
            <a:lvl1pPr algn="ctr">
              <a:defRPr>
                <a:solidFill>
                  <a:srgbClr val="002060"/>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44CB3EAF-51F7-4D34-9950-00352B8DC70B}"/>
              </a:ext>
            </a:extLst>
          </p:cNvPr>
          <p:cNvSpPr>
            <a:spLocks noGrp="1"/>
          </p:cNvSpPr>
          <p:nvPr>
            <p:ph idx="1"/>
          </p:nvPr>
        </p:nvSpPr>
        <p:spPr>
          <a:xfrm>
            <a:off x="1683169" y="2612926"/>
            <a:ext cx="8825659" cy="3416300"/>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49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CECE492-ACBF-43C6-B42B-575265C0D17E}"/>
              </a:ext>
            </a:extLst>
          </p:cNvPr>
          <p:cNvSpPr>
            <a:spLocks noGrp="1"/>
          </p:cNvSpPr>
          <p:nvPr>
            <p:ph type="title"/>
          </p:nvPr>
        </p:nvSpPr>
        <p:spPr>
          <a:xfrm>
            <a:off x="1715293" y="1374003"/>
            <a:ext cx="8761413" cy="706964"/>
          </a:xfrm>
          <a:prstGeom prst="rect">
            <a:avLst/>
          </a:prstGeom>
        </p:spPr>
        <p:txBody>
          <a:bodyPr/>
          <a:lstStyle>
            <a:lvl1pPr algn="ctr">
              <a:defRPr>
                <a:solidFill>
                  <a:srgbClr val="002060"/>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44CB3EAF-51F7-4D34-9950-00352B8DC70B}"/>
              </a:ext>
            </a:extLst>
          </p:cNvPr>
          <p:cNvSpPr>
            <a:spLocks noGrp="1"/>
          </p:cNvSpPr>
          <p:nvPr>
            <p:ph idx="1"/>
          </p:nvPr>
        </p:nvSpPr>
        <p:spPr>
          <a:xfrm>
            <a:off x="1683169" y="2612926"/>
            <a:ext cx="8825659" cy="3416300"/>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952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3CECE492-ACBF-43C6-B42B-575265C0D17E}"/>
              </a:ext>
            </a:extLst>
          </p:cNvPr>
          <p:cNvSpPr>
            <a:spLocks noGrp="1"/>
          </p:cNvSpPr>
          <p:nvPr>
            <p:ph type="title"/>
          </p:nvPr>
        </p:nvSpPr>
        <p:spPr>
          <a:xfrm>
            <a:off x="1715293" y="1374003"/>
            <a:ext cx="8761413" cy="706964"/>
          </a:xfrm>
          <a:prstGeom prst="rect">
            <a:avLst/>
          </a:prstGeom>
        </p:spPr>
        <p:txBody>
          <a:bodyPr/>
          <a:lstStyle>
            <a:lvl1pPr algn="ctr">
              <a:defRPr>
                <a:solidFill>
                  <a:srgbClr val="002060"/>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xmlns="" id="{44CB3EAF-51F7-4D34-9950-00352B8DC70B}"/>
              </a:ext>
            </a:extLst>
          </p:cNvPr>
          <p:cNvSpPr>
            <a:spLocks noGrp="1"/>
          </p:cNvSpPr>
          <p:nvPr>
            <p:ph idx="1"/>
          </p:nvPr>
        </p:nvSpPr>
        <p:spPr>
          <a:xfrm>
            <a:off x="1683169" y="2612926"/>
            <a:ext cx="8825659" cy="3416300"/>
          </a:xfrm>
          <a:prstGeom prst="rect">
            <a:avLst/>
          </a:prstGeo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9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75591684-EA3E-4C4D-BA50-B59967ECF882}"/>
              </a:ext>
            </a:extLst>
          </p:cNvPr>
          <p:cNvSpPr>
            <a:spLocks noGrp="1"/>
          </p:cNvSpPr>
          <p:nvPr>
            <p:ph type="title"/>
          </p:nvPr>
        </p:nvSpPr>
        <p:spPr>
          <a:xfrm>
            <a:off x="671209" y="661481"/>
            <a:ext cx="9805497" cy="706964"/>
          </a:xfrm>
          <a:prstGeom prst="rect">
            <a:avLst/>
          </a:prstGeom>
        </p:spPr>
        <p:txBody>
          <a:bodyPr/>
          <a:lstStyle>
            <a:lvl1pPr>
              <a:defRPr>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xmlns="" id="{36A19BD0-15B4-41E3-8C8E-55FE5E5254D1}"/>
              </a:ext>
            </a:extLst>
          </p:cNvPr>
          <p:cNvSpPr>
            <a:spLocks noGrp="1"/>
          </p:cNvSpPr>
          <p:nvPr>
            <p:ph idx="1"/>
          </p:nvPr>
        </p:nvSpPr>
        <p:spPr>
          <a:xfrm>
            <a:off x="671209" y="1643974"/>
            <a:ext cx="8881353" cy="4552545"/>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452613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675972"/>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0" r:id="rId3"/>
    <p:sldLayoutId id="2147483649" r:id="rId4"/>
    <p:sldLayoutId id="2147483666" r:id="rId5"/>
    <p:sldLayoutId id="2147483661" r:id="rId6"/>
    <p:sldLayoutId id="2147483667" r:id="rId7"/>
    <p:sldLayoutId id="2147483668" r:id="rId8"/>
    <p:sldLayoutId id="2147483652" r:id="rId9"/>
    <p:sldLayoutId id="2147483651" r:id="rId10"/>
    <p:sldLayoutId id="2147483653" r:id="rId11"/>
    <p:sldLayoutId id="2147483662" r:id="rId12"/>
    <p:sldLayoutId id="2147483654" r:id="rId13"/>
    <p:sldLayoutId id="2147483663" r:id="rId14"/>
    <p:sldLayoutId id="2147483655" r:id="rId15"/>
    <p:sldLayoutId id="2147483664" r:id="rId16"/>
    <p:sldLayoutId id="2147483669"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package" Target="../embeddings/Microsoft_Word_Document1.docx"/><Relationship Id="rId5"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469" y="1695394"/>
            <a:ext cx="9875423" cy="706964"/>
          </a:xfrm>
        </p:spPr>
        <p:txBody>
          <a:bodyPr/>
          <a:lstStyle/>
          <a:p>
            <a:pPr>
              <a:spcAft>
                <a:spcPts val="1200"/>
              </a:spcAft>
            </a:pPr>
            <a:r>
              <a:rPr lang="en-US" dirty="0" smtClean="0">
                <a:solidFill>
                  <a:srgbClr val="FFFFFF"/>
                </a:solidFill>
              </a:rPr>
              <a:t>Prolonged Exposure</a:t>
            </a:r>
            <a:br>
              <a:rPr lang="en-US" dirty="0" smtClean="0">
                <a:solidFill>
                  <a:srgbClr val="FFFFFF"/>
                </a:solidFill>
              </a:rPr>
            </a:br>
            <a:r>
              <a:rPr lang="en-US" dirty="0" smtClean="0">
                <a:solidFill>
                  <a:srgbClr val="FFFFFF"/>
                </a:solidFill>
              </a:rPr>
              <a:t>for PTSD and Moral Injury:</a:t>
            </a:r>
            <a:br>
              <a:rPr lang="en-US" dirty="0" smtClean="0">
                <a:solidFill>
                  <a:srgbClr val="FFFFFF"/>
                </a:solidFill>
              </a:rPr>
            </a:br>
            <a:r>
              <a:rPr lang="en-US" dirty="0" smtClean="0">
                <a:solidFill>
                  <a:srgbClr val="FFFFFF"/>
                </a:solidFill>
              </a:rPr>
              <a:t>Active Duty Case Example </a:t>
            </a:r>
            <a:endParaRPr lang="en-US" dirty="0">
              <a:solidFill>
                <a:srgbClr val="FFFFFF"/>
              </a:solidFill>
            </a:endParaRPr>
          </a:p>
        </p:txBody>
      </p:sp>
      <p:sp>
        <p:nvSpPr>
          <p:cNvPr id="3" name="Content Placeholder 2"/>
          <p:cNvSpPr>
            <a:spLocks noGrp="1"/>
          </p:cNvSpPr>
          <p:nvPr>
            <p:ph idx="1"/>
          </p:nvPr>
        </p:nvSpPr>
        <p:spPr/>
        <p:txBody>
          <a:bodyPr/>
          <a:lstStyle/>
          <a:p>
            <a:pPr algn="ctr"/>
            <a:endParaRPr lang="en-US" dirty="0" smtClean="0">
              <a:solidFill>
                <a:srgbClr val="A60903"/>
              </a:solidFill>
            </a:endParaRPr>
          </a:p>
          <a:p>
            <a:pPr algn="ctr"/>
            <a:endParaRPr lang="en-US" dirty="0" smtClean="0">
              <a:solidFill>
                <a:srgbClr val="A60903"/>
              </a:solidFill>
            </a:endParaRPr>
          </a:p>
          <a:p>
            <a:pPr algn="ctr"/>
            <a:endParaRPr lang="en-US" dirty="0" smtClean="0">
              <a:solidFill>
                <a:srgbClr val="A60903"/>
              </a:solidFill>
            </a:endParaRPr>
          </a:p>
          <a:p>
            <a:pPr algn="ctr"/>
            <a:r>
              <a:rPr lang="en-US" dirty="0" smtClean="0">
                <a:solidFill>
                  <a:srgbClr val="FF0000"/>
                </a:solidFill>
              </a:rPr>
              <a:t>Wyatt </a:t>
            </a:r>
            <a:r>
              <a:rPr lang="en-US" dirty="0">
                <a:solidFill>
                  <a:srgbClr val="FF0000"/>
                </a:solidFill>
              </a:rPr>
              <a:t>R. Evans, PhD</a:t>
            </a:r>
          </a:p>
          <a:p>
            <a:pPr algn="ctr"/>
            <a:r>
              <a:rPr lang="en-US" dirty="0">
                <a:solidFill>
                  <a:srgbClr val="FF0000"/>
                </a:solidFill>
              </a:rPr>
              <a:t>UT Health San Antonio</a:t>
            </a:r>
          </a:p>
          <a:p>
            <a:pPr algn="ctr"/>
            <a:r>
              <a:rPr lang="en-US" dirty="0">
                <a:solidFill>
                  <a:srgbClr val="FF0000"/>
                </a:solidFill>
              </a:rPr>
              <a:t>STRONG STAR &amp; Consortium to Alleviate PTSD</a:t>
            </a:r>
          </a:p>
          <a:p>
            <a:pPr algn="ctr"/>
            <a:endParaRPr lang="en-US" dirty="0">
              <a:solidFill>
                <a:srgbClr val="A60903"/>
              </a:solidFill>
            </a:endParaRPr>
          </a:p>
          <a:p>
            <a:endParaRPr lang="en-US" dirty="0"/>
          </a:p>
        </p:txBody>
      </p:sp>
      <p:pic>
        <p:nvPicPr>
          <p:cNvPr id="8" name="Picture 7" descr="UTHSA_logo_V_CMYK.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3713" y1="11206" x2="43713" y2="11206"/>
                        <a14:foregroundMark x1="3194" y1="71985" x2="3194" y2="71985"/>
                        <a14:foregroundMark x1="2794" y1="67844" x2="2794" y2="67844"/>
                        <a14:foregroundMark x1="3393" y1="77832" x2="3393" y2="77832"/>
                        <a14:foregroundMark x1="7285" y1="82948" x2="7285" y2="82948"/>
                        <a14:foregroundMark x1="9581" y1="83069" x2="9581" y2="83069"/>
                        <a14:foregroundMark x1="11577" y1="82704" x2="11577" y2="82704"/>
                        <a14:foregroundMark x1="15469" y1="77832" x2="15469" y2="77832"/>
                        <a14:foregroundMark x1="15768" y1="64555" x2="15768" y2="64555"/>
                        <a14:foregroundMark x1="13473" y1="63216" x2="13473" y2="63216"/>
                        <a14:foregroundMark x1="26048" y1="65164" x2="26048" y2="65164"/>
                        <a14:foregroundMark x1="26148" y1="68940" x2="26148" y2="68940"/>
                        <a14:foregroundMark x1="26048" y1="73082" x2="26048" y2="73082"/>
                        <a14:foregroundMark x1="19062" y1="66504" x2="19062" y2="66504"/>
                        <a14:foregroundMark x1="26048" y1="75761" x2="26048" y2="75761"/>
                        <a14:foregroundMark x1="26347" y1="80999" x2="26347" y2="80999"/>
                        <a14:foregroundMark x1="26347" y1="78441" x2="26347" y2="78441"/>
                        <a14:foregroundMark x1="23553" y1="82948" x2="23553" y2="82948"/>
                        <a14:foregroundMark x1="43214" y1="74543" x2="43214" y2="74543"/>
                        <a14:foregroundMark x1="57385" y1="77101" x2="57385" y2="77101"/>
                        <a14:foregroundMark x1="67465" y1="79903" x2="67465" y2="79903"/>
                        <a14:foregroundMark x1="77645" y1="77101" x2="77645" y2="77101"/>
                        <a14:foregroundMark x1="83234" y1="77467" x2="83234" y2="77467"/>
                        <a14:foregroundMark x1="90220" y1="76248" x2="90220" y2="76248"/>
                        <a14:foregroundMark x1="97206" y1="75883" x2="97206" y2="75883"/>
                        <a14:foregroundMark x1="90020" y1="81364" x2="90020" y2="81364"/>
                        <a14:foregroundMark x1="92415" y1="83069" x2="92415" y2="83069"/>
                        <a14:foregroundMark x1="89721" y1="66626" x2="89721" y2="66626"/>
                        <a14:foregroundMark x1="37026" y1="96346" x2="37026" y2="96346"/>
                        <a14:foregroundMark x1="33433" y1="97442" x2="33433" y2="97442"/>
                        <a14:foregroundMark x1="37026" y1="98417" x2="37026" y2="98417"/>
                        <a14:foregroundMark x1="30539" y1="97320" x2="30539" y2="97320"/>
                        <a14:foregroundMark x1="24451" y1="94884" x2="24451" y2="94884"/>
                        <a14:foregroundMark x1="25749" y1="90865" x2="25749" y2="90865"/>
                        <a14:foregroundMark x1="26148" y1="98051" x2="26148" y2="98051"/>
                        <a14:foregroundMark x1="21856" y1="98417" x2="21856" y2="98417"/>
                        <a14:foregroundMark x1="73852" y1="97320" x2="73852" y2="97320"/>
                        <a14:foregroundMark x1="78244" y1="96711" x2="78244" y2="96711"/>
                        <a14:foregroundMark x1="78244" y1="97442" x2="78244" y2="97442"/>
                        <a14:foregroundMark x1="73852" y1="96468" x2="73852" y2="96468"/>
                        <a14:foregroundMark x1="75649" y1="93910" x2="75649" y2="93910"/>
                        <a14:foregroundMark x1="76048" y1="99391" x2="76048" y2="99391"/>
                        <a14:foregroundMark x1="71756" y1="97929" x2="71756" y2="97929"/>
                        <a14:foregroundMark x1="71856" y1="91230" x2="71856" y2="91230"/>
                        <a14:foregroundMark x1="68663" y1="95737" x2="68663" y2="95737"/>
                        <a14:foregroundMark x1="63273" y1="95981" x2="63273" y2="95981"/>
                        <a14:foregroundMark x1="55988" y1="95128" x2="55988" y2="95128"/>
                        <a14:foregroundMark x1="53094" y1="95737" x2="53094" y2="95737"/>
                        <a14:foregroundMark x1="45908" y1="95737" x2="45908" y2="95737"/>
                        <a14:foregroundMark x1="49800" y1="96711" x2="49800" y2="96711"/>
                        <a14:foregroundMark x1="27844" y1="99026" x2="27844" y2="99026"/>
                        <a14:backgroundMark x1="43912" y1="93910" x2="43912" y2="93910"/>
                        <a14:backgroundMark x1="29242" y1="98295" x2="29242" y2="98295"/>
                        <a14:backgroundMark x1="30040" y1="99391" x2="30040" y2="99391"/>
                      </a14:backgroundRemoval>
                    </a14:imgEffect>
                  </a14:imgLayer>
                </a14:imgProps>
              </a:ext>
              <a:ext uri="{28A0092B-C50C-407E-A947-70E740481C1C}">
                <a14:useLocalDpi xmlns:a14="http://schemas.microsoft.com/office/drawing/2010/main" val="0"/>
              </a:ext>
            </a:extLst>
          </a:blip>
          <a:stretch>
            <a:fillRect/>
          </a:stretch>
        </p:blipFill>
        <p:spPr>
          <a:xfrm>
            <a:off x="27889200" y="1135746"/>
            <a:ext cx="4191000" cy="3436254"/>
          </a:xfrm>
          <a:prstGeom prst="rect">
            <a:avLst/>
          </a:prstGeom>
        </p:spPr>
      </p:pic>
      <p:pic>
        <p:nvPicPr>
          <p:cNvPr id="9" name="Picture 8" descr="UTHSA_logo_V_CMYK.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3713" y1="11206" x2="43713" y2="11206"/>
                        <a14:foregroundMark x1="3194" y1="71985" x2="3194" y2="71985"/>
                        <a14:foregroundMark x1="2794" y1="67844" x2="2794" y2="67844"/>
                        <a14:foregroundMark x1="3393" y1="77832" x2="3393" y2="77832"/>
                        <a14:foregroundMark x1="7285" y1="82948" x2="7285" y2="82948"/>
                        <a14:foregroundMark x1="9581" y1="83069" x2="9581" y2="83069"/>
                        <a14:foregroundMark x1="11577" y1="82704" x2="11577" y2="82704"/>
                        <a14:foregroundMark x1="15469" y1="77832" x2="15469" y2="77832"/>
                        <a14:foregroundMark x1="15768" y1="64555" x2="15768" y2="64555"/>
                        <a14:foregroundMark x1="13473" y1="63216" x2="13473" y2="63216"/>
                        <a14:foregroundMark x1="26048" y1="65164" x2="26048" y2="65164"/>
                        <a14:foregroundMark x1="26148" y1="68940" x2="26148" y2="68940"/>
                        <a14:foregroundMark x1="26048" y1="73082" x2="26048" y2="73082"/>
                        <a14:foregroundMark x1="19062" y1="66504" x2="19062" y2="66504"/>
                        <a14:foregroundMark x1="26048" y1="75761" x2="26048" y2="75761"/>
                        <a14:foregroundMark x1="26347" y1="80999" x2="26347" y2="80999"/>
                        <a14:foregroundMark x1="26347" y1="78441" x2="26347" y2="78441"/>
                        <a14:foregroundMark x1="23553" y1="82948" x2="23553" y2="82948"/>
                        <a14:foregroundMark x1="43214" y1="74543" x2="43214" y2="74543"/>
                        <a14:foregroundMark x1="57385" y1="77101" x2="57385" y2="77101"/>
                        <a14:foregroundMark x1="67465" y1="79903" x2="67465" y2="79903"/>
                        <a14:foregroundMark x1="77645" y1="77101" x2="77645" y2="77101"/>
                        <a14:foregroundMark x1="83234" y1="77467" x2="83234" y2="77467"/>
                        <a14:foregroundMark x1="90220" y1="76248" x2="90220" y2="76248"/>
                        <a14:foregroundMark x1="97206" y1="75883" x2="97206" y2="75883"/>
                        <a14:foregroundMark x1="90020" y1="81364" x2="90020" y2="81364"/>
                        <a14:foregroundMark x1="92415" y1="83069" x2="92415" y2="83069"/>
                        <a14:foregroundMark x1="89721" y1="66626" x2="89721" y2="66626"/>
                        <a14:foregroundMark x1="37026" y1="96346" x2="37026" y2="96346"/>
                        <a14:foregroundMark x1="33433" y1="97442" x2="33433" y2="97442"/>
                        <a14:foregroundMark x1="37026" y1="98417" x2="37026" y2="98417"/>
                        <a14:foregroundMark x1="30539" y1="97320" x2="30539" y2="97320"/>
                        <a14:foregroundMark x1="24451" y1="94884" x2="24451" y2="94884"/>
                        <a14:foregroundMark x1="25749" y1="90865" x2="25749" y2="90865"/>
                        <a14:foregroundMark x1="26148" y1="98051" x2="26148" y2="98051"/>
                        <a14:foregroundMark x1="21856" y1="98417" x2="21856" y2="98417"/>
                        <a14:foregroundMark x1="73852" y1="97320" x2="73852" y2="97320"/>
                        <a14:foregroundMark x1="78244" y1="96711" x2="78244" y2="96711"/>
                        <a14:foregroundMark x1="78244" y1="97442" x2="78244" y2="97442"/>
                        <a14:foregroundMark x1="73852" y1="96468" x2="73852" y2="96468"/>
                        <a14:foregroundMark x1="75649" y1="93910" x2="75649" y2="93910"/>
                        <a14:foregroundMark x1="76048" y1="99391" x2="76048" y2="99391"/>
                        <a14:foregroundMark x1="71756" y1="97929" x2="71756" y2="97929"/>
                        <a14:foregroundMark x1="71856" y1="91230" x2="71856" y2="91230"/>
                        <a14:foregroundMark x1="68663" y1="95737" x2="68663" y2="95737"/>
                        <a14:foregroundMark x1="63273" y1="95981" x2="63273" y2="95981"/>
                        <a14:foregroundMark x1="55988" y1="95128" x2="55988" y2="95128"/>
                        <a14:foregroundMark x1="53094" y1="95737" x2="53094" y2="95737"/>
                        <a14:foregroundMark x1="45908" y1="95737" x2="45908" y2="95737"/>
                        <a14:foregroundMark x1="49800" y1="96711" x2="49800" y2="96711"/>
                        <a14:foregroundMark x1="27844" y1="99026" x2="27844" y2="99026"/>
                        <a14:backgroundMark x1="43912" y1="93910" x2="43912" y2="93910"/>
                        <a14:backgroundMark x1="29242" y1="98295" x2="29242" y2="98295"/>
                        <a14:backgroundMark x1="30040" y1="99391" x2="30040" y2="99391"/>
                      </a14:backgroundRemoval>
                    </a14:imgEffect>
                  </a14:imgLayer>
                </a14:imgProps>
              </a:ext>
              <a:ext uri="{28A0092B-C50C-407E-A947-70E740481C1C}">
                <a14:useLocalDpi xmlns:a14="http://schemas.microsoft.com/office/drawing/2010/main" val="0"/>
              </a:ext>
            </a:extLst>
          </a:blip>
          <a:stretch>
            <a:fillRect/>
          </a:stretch>
        </p:blipFill>
        <p:spPr>
          <a:xfrm>
            <a:off x="10106526" y="140082"/>
            <a:ext cx="1925053" cy="1578375"/>
          </a:xfrm>
          <a:prstGeom prst="rect">
            <a:avLst/>
          </a:prstGeom>
        </p:spPr>
      </p:pic>
      <p:pic>
        <p:nvPicPr>
          <p:cNvPr id="10" name="Picture 9"/>
          <p:cNvPicPr>
            <a:picLocks noChangeAspect="1"/>
          </p:cNvPicPr>
          <p:nvPr/>
        </p:nvPicPr>
        <p:blipFill>
          <a:blip r:embed="rId4"/>
          <a:stretch>
            <a:fillRect/>
          </a:stretch>
        </p:blipFill>
        <p:spPr>
          <a:xfrm>
            <a:off x="187161" y="160422"/>
            <a:ext cx="1644315" cy="1644315"/>
          </a:xfrm>
          <a:prstGeom prst="rect">
            <a:avLst/>
          </a:prstGeom>
        </p:spPr>
      </p:pic>
    </p:spTree>
    <p:extLst>
      <p:ext uri="{BB962C8B-B14F-4D97-AF65-F5344CB8AC3E}">
        <p14:creationId xmlns:p14="http://schemas.microsoft.com/office/powerpoint/2010/main" val="31609660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Vivo Exposure</a:t>
            </a:r>
            <a:endParaRPr lang="en-US" dirty="0"/>
          </a:p>
        </p:txBody>
      </p:sp>
      <p:sp>
        <p:nvSpPr>
          <p:cNvPr id="3" name="Content Placeholder 2"/>
          <p:cNvSpPr>
            <a:spLocks noGrp="1"/>
          </p:cNvSpPr>
          <p:nvPr>
            <p:ph idx="1"/>
          </p:nvPr>
        </p:nvSpPr>
        <p:spPr>
          <a:xfrm>
            <a:off x="725463" y="2125105"/>
            <a:ext cx="8929642" cy="3894695"/>
          </a:xfrm>
        </p:spPr>
        <p:txBody>
          <a:bodyPr/>
          <a:lstStyle/>
          <a:p>
            <a:pPr marL="457200" lvl="0" indent="-457200">
              <a:buFont typeface="Arial"/>
              <a:buChar char="•"/>
            </a:pPr>
            <a:r>
              <a:rPr lang="en-US" sz="2400" dirty="0" smtClean="0"/>
              <a:t>In </a:t>
            </a:r>
            <a:r>
              <a:rPr lang="en-US" sz="2400" dirty="0"/>
              <a:t>addition to targeting habituation to feared stimuli, </a:t>
            </a:r>
            <a:r>
              <a:rPr lang="en-US" sz="2400" dirty="0" smtClean="0"/>
              <a:t>in vivo exposure can: </a:t>
            </a:r>
          </a:p>
          <a:p>
            <a:pPr marL="914400" lvl="1" indent="-457200">
              <a:buFont typeface="Arial"/>
              <a:buChar char="•"/>
            </a:pPr>
            <a:r>
              <a:rPr lang="en-US" sz="2000" dirty="0" smtClean="0"/>
              <a:t>Facilitate social engagement</a:t>
            </a:r>
            <a:endParaRPr lang="en-US" sz="2000" dirty="0"/>
          </a:p>
          <a:p>
            <a:pPr marL="914400" lvl="1" indent="-457200">
              <a:buFont typeface="Arial"/>
              <a:buChar char="•"/>
            </a:pPr>
            <a:r>
              <a:rPr lang="en-US" sz="2000" dirty="0" smtClean="0"/>
              <a:t>Enable </a:t>
            </a:r>
            <a:r>
              <a:rPr lang="en-US" sz="2000" dirty="0"/>
              <a:t>emotional </a:t>
            </a:r>
            <a:r>
              <a:rPr lang="en-US" sz="2000" dirty="0" smtClean="0"/>
              <a:t>expression</a:t>
            </a:r>
            <a:endParaRPr lang="en-US" sz="2000" dirty="0"/>
          </a:p>
          <a:p>
            <a:pPr marL="914400" lvl="1" indent="-457200">
              <a:buFont typeface="Arial"/>
              <a:buChar char="•"/>
            </a:pPr>
            <a:r>
              <a:rPr lang="en-US" sz="2000" dirty="0" smtClean="0"/>
              <a:t>Activate </a:t>
            </a:r>
            <a:r>
              <a:rPr lang="en-US" sz="2000" dirty="0"/>
              <a:t>pleasurable and/or meaningful </a:t>
            </a:r>
            <a:r>
              <a:rPr lang="en-US" sz="2000" dirty="0" smtClean="0"/>
              <a:t>behaviors</a:t>
            </a:r>
          </a:p>
          <a:p>
            <a:pPr lvl="1"/>
            <a:endParaRPr lang="en-US" sz="1800" dirty="0"/>
          </a:p>
          <a:p>
            <a:pPr marL="457200" lvl="0" indent="-457200">
              <a:buFont typeface="Arial"/>
              <a:buChar char="•"/>
            </a:pPr>
            <a:r>
              <a:rPr lang="en-US" sz="2400" dirty="0" smtClean="0"/>
              <a:t>Facilitate acceptance/forgiveness </a:t>
            </a:r>
            <a:r>
              <a:rPr lang="en-US" sz="2400" dirty="0"/>
              <a:t>via in vivo exposures chosen and enacted because they overtly align with values previously violated.</a:t>
            </a:r>
          </a:p>
          <a:p>
            <a:pPr marL="457200" indent="-457200">
              <a:buFont typeface="Arial"/>
              <a:buChar char="•"/>
            </a:pPr>
            <a:endParaRPr lang="en-US" sz="2400" dirty="0"/>
          </a:p>
        </p:txBody>
      </p:sp>
    </p:spTree>
    <p:extLst>
      <p:ext uri="{BB962C8B-B14F-4D97-AF65-F5344CB8AC3E}">
        <p14:creationId xmlns:p14="http://schemas.microsoft.com/office/powerpoint/2010/main" val="23486495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68316880"/>
              </p:ext>
            </p:extLst>
          </p:nvPr>
        </p:nvGraphicFramePr>
        <p:xfrm>
          <a:off x="722313" y="319088"/>
          <a:ext cx="8667750" cy="6181725"/>
        </p:xfrm>
        <a:graphic>
          <a:graphicData uri="http://schemas.openxmlformats.org/presentationml/2006/ole">
            <mc:AlternateContent xmlns:mc="http://schemas.openxmlformats.org/markup-compatibility/2006">
              <mc:Choice xmlns:v="urn:schemas-microsoft-com:vml" Requires="v">
                <p:oleObj spid="_x0000_s3080" name="Document" r:id="rId4" imgW="6096000" imgH="3987800" progId="Word.Document.12">
                  <p:embed/>
                </p:oleObj>
              </mc:Choice>
              <mc:Fallback>
                <p:oleObj name="Document" r:id="rId4" imgW="6096000" imgH="3987800" progId="Word.Document.12">
                  <p:embed/>
                  <p:pic>
                    <p:nvPicPr>
                      <p:cNvPr id="0" name=""/>
                      <p:cNvPicPr/>
                      <p:nvPr/>
                    </p:nvPicPr>
                    <p:blipFill>
                      <a:blip r:embed="rId5"/>
                      <a:stretch>
                        <a:fillRect/>
                      </a:stretch>
                    </p:blipFill>
                    <p:spPr>
                      <a:xfrm>
                        <a:off x="722313" y="319088"/>
                        <a:ext cx="8667750" cy="6181725"/>
                      </a:xfrm>
                      <a:prstGeom prst="rect">
                        <a:avLst/>
                      </a:prstGeom>
                    </p:spPr>
                  </p:pic>
                </p:oleObj>
              </mc:Fallback>
            </mc:AlternateContent>
          </a:graphicData>
        </a:graphic>
      </p:graphicFrame>
    </p:spTree>
    <p:extLst>
      <p:ext uri="{BB962C8B-B14F-4D97-AF65-F5344CB8AC3E}">
        <p14:creationId xmlns:p14="http://schemas.microsoft.com/office/powerpoint/2010/main" val="819762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23" y="597887"/>
            <a:ext cx="8761413" cy="706964"/>
          </a:xfrm>
        </p:spPr>
        <p:txBody>
          <a:bodyPr/>
          <a:lstStyle/>
          <a:p>
            <a:r>
              <a:rPr lang="en-US" dirty="0" smtClean="0"/>
              <a:t>Imaginal Exposure</a:t>
            </a:r>
            <a:endParaRPr lang="en-US" dirty="0"/>
          </a:p>
        </p:txBody>
      </p:sp>
      <p:sp>
        <p:nvSpPr>
          <p:cNvPr id="3" name="Content Placeholder 2"/>
          <p:cNvSpPr>
            <a:spLocks noGrp="1"/>
          </p:cNvSpPr>
          <p:nvPr>
            <p:ph idx="1"/>
          </p:nvPr>
        </p:nvSpPr>
        <p:spPr>
          <a:xfrm>
            <a:off x="738423" y="1606786"/>
            <a:ext cx="8994441" cy="4327959"/>
          </a:xfrm>
        </p:spPr>
        <p:txBody>
          <a:bodyPr/>
          <a:lstStyle/>
          <a:p>
            <a:pPr marL="457200" indent="-457200">
              <a:spcBef>
                <a:spcPts val="0"/>
              </a:spcBef>
              <a:spcAft>
                <a:spcPts val="2400"/>
              </a:spcAft>
              <a:buFont typeface="Arial"/>
              <a:buChar char="•"/>
            </a:pPr>
            <a:r>
              <a:rPr lang="en-US" sz="2200" dirty="0"/>
              <a:t>The purposes of contacting </a:t>
            </a:r>
            <a:r>
              <a:rPr lang="en-US" sz="2200" dirty="0" smtClean="0"/>
              <a:t>moral emotions versus fear/anxiety are categorically different.</a:t>
            </a:r>
          </a:p>
          <a:p>
            <a:pPr marL="457200" indent="-457200">
              <a:spcBef>
                <a:spcPts val="0"/>
              </a:spcBef>
              <a:spcAft>
                <a:spcPts val="2400"/>
              </a:spcAft>
              <a:buFont typeface="Arial"/>
              <a:buChar char="•"/>
            </a:pPr>
            <a:r>
              <a:rPr lang="en-US" sz="2200" dirty="0" smtClean="0"/>
              <a:t>With fear, anxiety, and </a:t>
            </a:r>
            <a:r>
              <a:rPr lang="en-US" sz="2200" dirty="0"/>
              <a:t>exaggerated threat </a:t>
            </a:r>
            <a:r>
              <a:rPr lang="en-US" sz="2200" dirty="0" smtClean="0"/>
              <a:t>perception</a:t>
            </a:r>
            <a:r>
              <a:rPr lang="en-US" sz="2200" dirty="0"/>
              <a:t> </a:t>
            </a:r>
            <a:r>
              <a:rPr lang="en-US" sz="2200" dirty="0" smtClean="0"/>
              <a:t>change </a:t>
            </a:r>
            <a:r>
              <a:rPr lang="en-US" sz="2200" dirty="0"/>
              <a:t>may </a:t>
            </a:r>
            <a:r>
              <a:rPr lang="en-US" sz="2200" dirty="0" smtClean="0"/>
              <a:t>occur as </a:t>
            </a:r>
            <a:r>
              <a:rPr lang="en-US" sz="2200" dirty="0"/>
              <a:t>he experienced these </a:t>
            </a:r>
            <a:r>
              <a:rPr lang="en-US" sz="2200" dirty="0" smtClean="0"/>
              <a:t>emotions/thoughts </a:t>
            </a:r>
            <a:r>
              <a:rPr lang="en-US" sz="2200" dirty="0"/>
              <a:t>in the safety of the therapeutic </a:t>
            </a:r>
            <a:r>
              <a:rPr lang="en-US" sz="2200" dirty="0" smtClean="0"/>
              <a:t>setting.</a:t>
            </a:r>
          </a:p>
          <a:p>
            <a:pPr marL="457200" indent="-457200">
              <a:spcBef>
                <a:spcPts val="0"/>
              </a:spcBef>
              <a:spcAft>
                <a:spcPts val="2400"/>
              </a:spcAft>
              <a:buFont typeface="Arial"/>
              <a:buChar char="•"/>
            </a:pPr>
            <a:r>
              <a:rPr lang="en-US" sz="2200" dirty="0" smtClean="0"/>
              <a:t>With guilt</a:t>
            </a:r>
            <a:r>
              <a:rPr lang="en-US" sz="2200" dirty="0"/>
              <a:t>, contempt, </a:t>
            </a:r>
            <a:r>
              <a:rPr lang="en-US" sz="2200" dirty="0" smtClean="0"/>
              <a:t>and self</a:t>
            </a:r>
            <a:r>
              <a:rPr lang="en-US" sz="2200" dirty="0"/>
              <a:t>- </a:t>
            </a:r>
            <a:r>
              <a:rPr lang="en-US" sz="2200" dirty="0" smtClean="0"/>
              <a:t>&amp; other</a:t>
            </a:r>
            <a:r>
              <a:rPr lang="en-US" sz="2200" dirty="0"/>
              <a:t>-</a:t>
            </a:r>
            <a:r>
              <a:rPr lang="en-US" sz="2200" dirty="0" smtClean="0"/>
              <a:t>condemnation, </a:t>
            </a:r>
            <a:r>
              <a:rPr lang="en-US" sz="2200" dirty="0"/>
              <a:t>habituation was </a:t>
            </a:r>
            <a:r>
              <a:rPr lang="en-US" sz="2200" u="sng" dirty="0"/>
              <a:t>not</a:t>
            </a:r>
            <a:r>
              <a:rPr lang="en-US" sz="2200" dirty="0"/>
              <a:t> the primary process by which we believe new learning occurred. </a:t>
            </a:r>
            <a:endParaRPr lang="en-US" sz="2200" dirty="0" smtClean="0"/>
          </a:p>
          <a:p>
            <a:pPr marL="457200" indent="-457200">
              <a:spcBef>
                <a:spcPts val="0"/>
              </a:spcBef>
              <a:spcAft>
                <a:spcPts val="600"/>
              </a:spcAft>
              <a:buFont typeface="Arial"/>
              <a:buChar char="•"/>
            </a:pPr>
            <a:r>
              <a:rPr lang="en-US" sz="2200" dirty="0" smtClean="0"/>
              <a:t>The </a:t>
            </a:r>
            <a:r>
              <a:rPr lang="en-US" sz="2200" dirty="0"/>
              <a:t>purpose of contacting moral emotions during </a:t>
            </a:r>
            <a:r>
              <a:rPr lang="en-US" sz="2200" dirty="0" smtClean="0"/>
              <a:t>imaginal </a:t>
            </a:r>
            <a:r>
              <a:rPr lang="en-US" sz="2200" dirty="0"/>
              <a:t>exposure was </a:t>
            </a:r>
            <a:r>
              <a:rPr lang="en-US" sz="2200" dirty="0" smtClean="0"/>
              <a:t>expansion </a:t>
            </a:r>
            <a:r>
              <a:rPr lang="en-US" sz="2200" dirty="0"/>
              <a:t>of behavioral </a:t>
            </a:r>
            <a:r>
              <a:rPr lang="en-US" sz="2200" dirty="0" smtClean="0"/>
              <a:t>repertoire.</a:t>
            </a:r>
          </a:p>
          <a:p>
            <a:pPr marL="914400" lvl="1" indent="-457200">
              <a:spcBef>
                <a:spcPts val="0"/>
              </a:spcBef>
              <a:buFont typeface="Arial"/>
              <a:buChar char="•"/>
            </a:pPr>
            <a:r>
              <a:rPr lang="en-US" sz="2200" i="1" dirty="0" smtClean="0"/>
              <a:t>Looking at them a different way</a:t>
            </a:r>
            <a:r>
              <a:rPr lang="en-US" sz="2200" dirty="0"/>
              <a:t> </a:t>
            </a:r>
            <a:endParaRPr lang="en-US" sz="2200" dirty="0" smtClean="0"/>
          </a:p>
          <a:p>
            <a:pPr marL="914400" lvl="1" indent="-457200">
              <a:spcBef>
                <a:spcPts val="0"/>
              </a:spcBef>
              <a:buFont typeface="Arial"/>
              <a:buChar char="•"/>
            </a:pPr>
            <a:r>
              <a:rPr lang="en-US" sz="2200" i="1" dirty="0" smtClean="0"/>
              <a:t>Responding to them differently </a:t>
            </a:r>
            <a:endParaRPr lang="en-US" sz="2200" i="1" dirty="0"/>
          </a:p>
        </p:txBody>
      </p:sp>
    </p:spTree>
    <p:extLst>
      <p:ext uri="{BB962C8B-B14F-4D97-AF65-F5344CB8AC3E}">
        <p14:creationId xmlns:p14="http://schemas.microsoft.com/office/powerpoint/2010/main" val="6989887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Content Placeholder 2"/>
          <p:cNvSpPr>
            <a:spLocks noGrp="1"/>
          </p:cNvSpPr>
          <p:nvPr>
            <p:ph idx="1"/>
          </p:nvPr>
        </p:nvSpPr>
        <p:spPr>
          <a:xfrm>
            <a:off x="725463" y="2293559"/>
            <a:ext cx="8825659" cy="3726241"/>
          </a:xfrm>
        </p:spPr>
        <p:txBody>
          <a:bodyPr/>
          <a:lstStyle/>
          <a:p>
            <a:pPr marL="457200" indent="-457200">
              <a:buFont typeface="Arial"/>
              <a:buChar char="•"/>
            </a:pPr>
            <a:r>
              <a:rPr lang="en-US" sz="2200" dirty="0"/>
              <a:t>D</a:t>
            </a:r>
            <a:r>
              <a:rPr lang="en-US" sz="2200" dirty="0" smtClean="0"/>
              <a:t>ialog </a:t>
            </a:r>
            <a:r>
              <a:rPr lang="en-US" sz="2200" dirty="0"/>
              <a:t>between the provider and patient that follows the imaginal </a:t>
            </a:r>
            <a:r>
              <a:rPr lang="en-US" sz="2200" dirty="0" smtClean="0"/>
              <a:t>exposure involving </a:t>
            </a:r>
            <a:r>
              <a:rPr lang="en-US" sz="2200" i="1" dirty="0" smtClean="0"/>
              <a:t>“</a:t>
            </a:r>
            <a:r>
              <a:rPr lang="en-US" sz="2200" i="1" dirty="0"/>
              <a:t>encouraging the client to talk about his reactions to revisiting the trauma memory and discussing feelings and thoughts that he may have about the trauma or its meaning in his life…</a:t>
            </a:r>
            <a:r>
              <a:rPr lang="en-US" sz="2200" i="1" dirty="0" err="1"/>
              <a:t>creat</a:t>
            </a:r>
            <a:r>
              <a:rPr lang="en-US" sz="2200" i="1" dirty="0"/>
              <a:t>[</a:t>
            </a:r>
            <a:r>
              <a:rPr lang="en-US" sz="2200" i="1" dirty="0" err="1"/>
              <a:t>ing</a:t>
            </a:r>
            <a:r>
              <a:rPr lang="en-US" sz="2200" i="1" dirty="0"/>
              <a:t>] powerful opportunities for </a:t>
            </a:r>
            <a:r>
              <a:rPr lang="en-US" sz="2200" i="1" dirty="0" smtClean="0"/>
              <a:t>learning” </a:t>
            </a:r>
            <a:r>
              <a:rPr lang="en-US" sz="1600" dirty="0" smtClean="0"/>
              <a:t>(</a:t>
            </a:r>
            <a:r>
              <a:rPr lang="en-US" sz="1600" dirty="0" err="1"/>
              <a:t>Foa</a:t>
            </a:r>
            <a:r>
              <a:rPr lang="en-US" sz="1600" dirty="0"/>
              <a:t> et al., 2007, p. 80).</a:t>
            </a:r>
            <a:r>
              <a:rPr lang="en-US" sz="1600" dirty="0"/>
              <a:t> </a:t>
            </a:r>
            <a:endParaRPr lang="en-US" sz="1600" dirty="0" smtClean="0"/>
          </a:p>
          <a:p>
            <a:pPr marL="457200" indent="-457200">
              <a:buFont typeface="Arial"/>
              <a:buChar char="•"/>
            </a:pPr>
            <a:endParaRPr lang="en-US" sz="1600" dirty="0"/>
          </a:p>
          <a:p>
            <a:pPr marL="457200" indent="-457200">
              <a:buFont typeface="Arial"/>
              <a:buChar char="•"/>
            </a:pPr>
            <a:r>
              <a:rPr lang="en-US" sz="2200" dirty="0"/>
              <a:t>P</a:t>
            </a:r>
            <a:r>
              <a:rPr lang="en-US" sz="2200" dirty="0" smtClean="0"/>
              <a:t>rovides </a:t>
            </a:r>
            <a:r>
              <a:rPr lang="en-US" sz="2200" dirty="0"/>
              <a:t>space for diverse and meaningful dialog, interactions, and experiential </a:t>
            </a:r>
            <a:r>
              <a:rPr lang="en-US" sz="2200" dirty="0" smtClean="0"/>
              <a:t>exercises</a:t>
            </a:r>
            <a:r>
              <a:rPr lang="mr-IN" sz="2200" dirty="0" smtClean="0"/>
              <a:t>…</a:t>
            </a:r>
            <a:r>
              <a:rPr lang="en-US" sz="2200" dirty="0" smtClean="0"/>
              <a:t> </a:t>
            </a:r>
            <a:r>
              <a:rPr lang="en-US" sz="2200" dirty="0"/>
              <a:t>provided that they target new, transformational </a:t>
            </a:r>
            <a:r>
              <a:rPr lang="en-US" sz="2200" dirty="0" smtClean="0"/>
              <a:t>learning.</a:t>
            </a:r>
            <a:endParaRPr lang="en-US" sz="2200" dirty="0"/>
          </a:p>
        </p:txBody>
      </p:sp>
    </p:spTree>
    <p:extLst>
      <p:ext uri="{BB962C8B-B14F-4D97-AF65-F5344CB8AC3E}">
        <p14:creationId xmlns:p14="http://schemas.microsoft.com/office/powerpoint/2010/main" val="2257644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779298"/>
            <a:ext cx="8761413" cy="706964"/>
          </a:xfrm>
        </p:spPr>
        <p:txBody>
          <a:bodyPr/>
          <a:lstStyle/>
          <a:p>
            <a:r>
              <a:rPr lang="en-US" dirty="0" smtClean="0"/>
              <a:t>Contextualizing</a:t>
            </a:r>
            <a:endParaRPr lang="en-US" dirty="0"/>
          </a:p>
        </p:txBody>
      </p:sp>
      <p:sp>
        <p:nvSpPr>
          <p:cNvPr id="3" name="Content Placeholder 2"/>
          <p:cNvSpPr>
            <a:spLocks noGrp="1"/>
          </p:cNvSpPr>
          <p:nvPr>
            <p:ph idx="1"/>
          </p:nvPr>
        </p:nvSpPr>
        <p:spPr>
          <a:xfrm>
            <a:off x="725463" y="1801156"/>
            <a:ext cx="9149960" cy="4218644"/>
          </a:xfrm>
        </p:spPr>
        <p:txBody>
          <a:bodyPr/>
          <a:lstStyle/>
          <a:p>
            <a:pPr marL="514350" indent="-514350">
              <a:buFont typeface="+mj-lt"/>
              <a:buAutoNum type="arabicPeriod"/>
            </a:pPr>
            <a:r>
              <a:rPr lang="en-US" sz="2100" dirty="0" smtClean="0"/>
              <a:t>Incorporation </a:t>
            </a:r>
            <a:r>
              <a:rPr lang="en-US" sz="2100" dirty="0"/>
              <a:t>of information about </a:t>
            </a:r>
            <a:r>
              <a:rPr lang="en-US" sz="2100" dirty="0" smtClean="0"/>
              <a:t>his </a:t>
            </a:r>
            <a:r>
              <a:rPr lang="en-US" sz="2100" dirty="0"/>
              <a:t>friend’s stressful life experiences </a:t>
            </a:r>
            <a:r>
              <a:rPr lang="en-US" sz="2100" dirty="0" smtClean="0"/>
              <a:t>and consideration </a:t>
            </a:r>
            <a:r>
              <a:rPr lang="en-US" sz="2100" dirty="0"/>
              <a:t>of the steps that </a:t>
            </a:r>
            <a:r>
              <a:rPr lang="en-US" sz="2100" dirty="0" smtClean="0"/>
              <a:t>he had </a:t>
            </a:r>
            <a:r>
              <a:rPr lang="en-US" sz="2100" dirty="0"/>
              <a:t>taken to save his friend’s life, helped SPC Jacobs to experience a significant decrease in shame and a some reduction in </a:t>
            </a:r>
            <a:r>
              <a:rPr lang="en-US" sz="2100" dirty="0" smtClean="0"/>
              <a:t>guilt</a:t>
            </a:r>
            <a:r>
              <a:rPr lang="en-US" sz="2100" dirty="0"/>
              <a:t>.</a:t>
            </a:r>
            <a:r>
              <a:rPr lang="en-US" sz="2100" dirty="0"/>
              <a:t> </a:t>
            </a:r>
            <a:endParaRPr lang="en-US" sz="2100" dirty="0" smtClean="0"/>
          </a:p>
          <a:p>
            <a:pPr marL="514350" indent="-514350">
              <a:buFont typeface="+mj-lt"/>
              <a:buAutoNum type="arabicPeriod"/>
            </a:pPr>
            <a:endParaRPr lang="en-US" sz="2100" dirty="0" smtClean="0"/>
          </a:p>
          <a:p>
            <a:pPr marL="514350" indent="-514350">
              <a:buFont typeface="+mj-lt"/>
              <a:buAutoNum type="arabicPeriod"/>
            </a:pPr>
            <a:r>
              <a:rPr lang="en-US" sz="2100" dirty="0" smtClean="0"/>
              <a:t>Exploring </a:t>
            </a:r>
            <a:r>
              <a:rPr lang="en-US" sz="2100" dirty="0"/>
              <a:t>the origin of the order to fire, ramifications of disobeying that order, his expectations/intentions when firing, and the distinct reactions of each individual </a:t>
            </a:r>
            <a:r>
              <a:rPr lang="en-US" sz="2100" dirty="0" smtClean="0"/>
              <a:t>facilitated decrease in shame and anger </a:t>
            </a:r>
            <a:r>
              <a:rPr lang="en-US" sz="2100" dirty="0"/>
              <a:t>toward some individuals </a:t>
            </a:r>
            <a:r>
              <a:rPr lang="en-US" sz="2100" dirty="0" smtClean="0"/>
              <a:t>decreased.</a:t>
            </a:r>
            <a:endParaRPr lang="en-US" sz="2100" dirty="0"/>
          </a:p>
          <a:p>
            <a:pPr marL="971550" lvl="1" indent="-514350">
              <a:buFont typeface="Arial"/>
              <a:buChar char="•"/>
            </a:pPr>
            <a:r>
              <a:rPr lang="en-US" sz="1800" dirty="0"/>
              <a:t>H</a:t>
            </a:r>
            <a:r>
              <a:rPr lang="en-US" sz="1800" dirty="0" smtClean="0"/>
              <a:t>owever</a:t>
            </a:r>
            <a:r>
              <a:rPr lang="en-US" sz="1800" dirty="0"/>
              <a:t>, he observed </a:t>
            </a:r>
            <a:r>
              <a:rPr lang="en-US" sz="1800" dirty="0" smtClean="0"/>
              <a:t>his </a:t>
            </a:r>
            <a:r>
              <a:rPr lang="en-US" sz="1800" dirty="0"/>
              <a:t>guilt and </a:t>
            </a:r>
            <a:r>
              <a:rPr lang="en-US" sz="1800" dirty="0" smtClean="0"/>
              <a:t>his disgust </a:t>
            </a:r>
            <a:r>
              <a:rPr lang="en-US" sz="1800" dirty="0"/>
              <a:t>toward </a:t>
            </a:r>
            <a:r>
              <a:rPr lang="en-US" sz="1800" i="1" dirty="0"/>
              <a:t>some</a:t>
            </a:r>
            <a:r>
              <a:rPr lang="en-US" sz="1800" dirty="0"/>
              <a:t> individuals did not shift and, regarding two individuals, actually </a:t>
            </a:r>
            <a:r>
              <a:rPr lang="en-US" sz="1800" i="1" dirty="0"/>
              <a:t>increased</a:t>
            </a:r>
            <a:r>
              <a:rPr lang="en-US" sz="1800" i="1" dirty="0"/>
              <a:t> </a:t>
            </a:r>
            <a:endParaRPr lang="en-US" sz="1800" i="1" dirty="0" smtClean="0"/>
          </a:p>
          <a:p>
            <a:pPr marL="514350" indent="-514350">
              <a:buFont typeface="Arial"/>
              <a:buChar char="•"/>
            </a:pPr>
            <a:endParaRPr lang="en-US" sz="1000" dirty="0" smtClean="0"/>
          </a:p>
          <a:p>
            <a:pPr marL="514350" indent="-514350">
              <a:buFont typeface="+mj-lt"/>
              <a:buAutoNum type="arabicPeriod"/>
            </a:pPr>
            <a:r>
              <a:rPr lang="en-US" sz="2100" dirty="0"/>
              <a:t>E</a:t>
            </a:r>
            <a:r>
              <a:rPr lang="en-US" sz="2100" dirty="0" smtClean="0"/>
              <a:t>xamining intent </a:t>
            </a:r>
            <a:r>
              <a:rPr lang="en-US" sz="2100" dirty="0"/>
              <a:t>(i.e., to save the child) </a:t>
            </a:r>
            <a:r>
              <a:rPr lang="en-US" sz="2100" dirty="0" smtClean="0"/>
              <a:t>yielded </a:t>
            </a:r>
            <a:r>
              <a:rPr lang="en-US" sz="2100" dirty="0"/>
              <a:t>decrease </a:t>
            </a:r>
            <a:r>
              <a:rPr lang="en-US" sz="2100" dirty="0" smtClean="0"/>
              <a:t>in shame but not in guilt </a:t>
            </a:r>
            <a:r>
              <a:rPr lang="en-US" sz="2100" dirty="0"/>
              <a:t>and </a:t>
            </a:r>
            <a:r>
              <a:rPr lang="en-US" sz="2100" dirty="0" smtClean="0"/>
              <a:t>anger</a:t>
            </a:r>
            <a:endParaRPr lang="en-US" sz="2100" dirty="0"/>
          </a:p>
        </p:txBody>
      </p:sp>
    </p:spTree>
    <p:extLst>
      <p:ext uri="{BB962C8B-B14F-4D97-AF65-F5344CB8AC3E}">
        <p14:creationId xmlns:p14="http://schemas.microsoft.com/office/powerpoint/2010/main" val="21694266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688593"/>
            <a:ext cx="8761413" cy="706964"/>
          </a:xfrm>
        </p:spPr>
        <p:txBody>
          <a:bodyPr/>
          <a:lstStyle/>
          <a:p>
            <a:r>
              <a:rPr lang="en-US" dirty="0" smtClean="0"/>
              <a:t>New Ways of Relating</a:t>
            </a:r>
            <a:endParaRPr lang="en-US" dirty="0"/>
          </a:p>
        </p:txBody>
      </p:sp>
      <p:sp>
        <p:nvSpPr>
          <p:cNvPr id="3" name="Content Placeholder 2"/>
          <p:cNvSpPr>
            <a:spLocks noGrp="1"/>
          </p:cNvSpPr>
          <p:nvPr>
            <p:ph idx="1"/>
          </p:nvPr>
        </p:nvSpPr>
        <p:spPr>
          <a:xfrm>
            <a:off x="725463" y="1606787"/>
            <a:ext cx="8994441" cy="5040645"/>
          </a:xfrm>
        </p:spPr>
        <p:txBody>
          <a:bodyPr/>
          <a:lstStyle/>
          <a:p>
            <a:pPr marL="514350" indent="-514350">
              <a:buFont typeface="+mj-lt"/>
              <a:buAutoNum type="arabicPeriod"/>
            </a:pPr>
            <a:r>
              <a:rPr lang="en-US" sz="2200" dirty="0"/>
              <a:t>S</a:t>
            </a:r>
            <a:r>
              <a:rPr lang="en-US" sz="2200" dirty="0" smtClean="0"/>
              <a:t>hifted discussion to self forgiveness</a:t>
            </a:r>
            <a:r>
              <a:rPr lang="en-US" sz="2200" dirty="0"/>
              <a:t>, grieving for his friend, and living a vital life </a:t>
            </a:r>
            <a:r>
              <a:rPr lang="en-US" sz="2200" dirty="0" smtClean="0"/>
              <a:t>both </a:t>
            </a:r>
            <a:r>
              <a:rPr lang="en-US" sz="2200" dirty="0"/>
              <a:t>for himself </a:t>
            </a:r>
            <a:r>
              <a:rPr lang="en-US" sz="2200" i="1" u="sng" dirty="0"/>
              <a:t>and</a:t>
            </a:r>
            <a:r>
              <a:rPr lang="en-US" sz="2200" dirty="0"/>
              <a:t> his </a:t>
            </a:r>
            <a:r>
              <a:rPr lang="en-US" sz="2200" dirty="0" smtClean="0"/>
              <a:t>friend.</a:t>
            </a:r>
          </a:p>
          <a:p>
            <a:pPr marL="971550" lvl="1" indent="-514350">
              <a:spcBef>
                <a:spcPts val="0"/>
              </a:spcBef>
              <a:spcAft>
                <a:spcPts val="2400"/>
              </a:spcAft>
              <a:buFont typeface="Arial"/>
              <a:buChar char="•"/>
            </a:pPr>
            <a:r>
              <a:rPr lang="en-US" sz="2000" dirty="0"/>
              <a:t>“I will LIVE with guilt…not live WITH GUILT.</a:t>
            </a:r>
            <a:r>
              <a:rPr lang="en-US" sz="2000" dirty="0" smtClean="0"/>
              <a:t>” </a:t>
            </a:r>
            <a:r>
              <a:rPr lang="mr-IN" sz="1600" dirty="0" smtClean="0"/>
              <a:t>–</a:t>
            </a:r>
            <a:r>
              <a:rPr lang="en-US" sz="1600" dirty="0" smtClean="0"/>
              <a:t>SPC Jacobs</a:t>
            </a:r>
          </a:p>
          <a:p>
            <a:pPr marL="514350" indent="-514350">
              <a:buFont typeface="+mj-lt"/>
              <a:buAutoNum type="arabicPeriod"/>
            </a:pPr>
            <a:r>
              <a:rPr lang="en-US" sz="2200" dirty="0"/>
              <a:t>O</a:t>
            </a:r>
            <a:r>
              <a:rPr lang="en-US" sz="2200" dirty="0" smtClean="0"/>
              <a:t>vertly acknowledged </a:t>
            </a:r>
            <a:r>
              <a:rPr lang="en-US" sz="2200" dirty="0"/>
              <a:t>the anger and disgust as appropriate emotions </a:t>
            </a:r>
            <a:r>
              <a:rPr lang="en-US" sz="2200" i="1" u="sng" dirty="0"/>
              <a:t>given </a:t>
            </a:r>
            <a:r>
              <a:rPr lang="en-US" sz="2200" i="1" u="sng" dirty="0" smtClean="0"/>
              <a:t>his value </a:t>
            </a:r>
            <a:r>
              <a:rPr lang="en-US" sz="2200" i="1" u="sng" dirty="0"/>
              <a:t>of respecting human life</a:t>
            </a:r>
            <a:r>
              <a:rPr lang="en-US" sz="2200" dirty="0"/>
              <a:t>, </a:t>
            </a:r>
            <a:r>
              <a:rPr lang="en-US" sz="2200" dirty="0" smtClean="0"/>
              <a:t>moved </a:t>
            </a:r>
            <a:r>
              <a:rPr lang="en-US" sz="2200" dirty="0"/>
              <a:t>toward acceptance of these moral emotions. </a:t>
            </a:r>
            <a:endParaRPr lang="en-US" sz="2200" dirty="0" smtClean="0"/>
          </a:p>
          <a:p>
            <a:pPr marL="971550" lvl="1" indent="-514350">
              <a:spcBef>
                <a:spcPts val="0"/>
              </a:spcBef>
              <a:spcAft>
                <a:spcPts val="3000"/>
              </a:spcAft>
              <a:buFont typeface="Arial"/>
              <a:buChar char="•"/>
            </a:pPr>
            <a:r>
              <a:rPr lang="en-US" sz="1950" dirty="0" smtClean="0"/>
              <a:t>Forgiveness: </a:t>
            </a:r>
            <a:r>
              <a:rPr lang="en-US" sz="1950" dirty="0"/>
              <a:t>R</a:t>
            </a:r>
            <a:r>
              <a:rPr lang="en-US" sz="1950" dirty="0" smtClean="0"/>
              <a:t>esolved </a:t>
            </a:r>
            <a:r>
              <a:rPr lang="en-US" sz="1950" dirty="0"/>
              <a:t>to teach his </a:t>
            </a:r>
            <a:r>
              <a:rPr lang="en-US" sz="1950" dirty="0" smtClean="0"/>
              <a:t>children </a:t>
            </a:r>
            <a:r>
              <a:rPr lang="en-US" sz="1950" dirty="0"/>
              <a:t>the value of respecting human life </a:t>
            </a:r>
            <a:r>
              <a:rPr lang="en-US" sz="1950" dirty="0" smtClean="0"/>
              <a:t>and “</a:t>
            </a:r>
            <a:r>
              <a:rPr lang="en-US" sz="1950" dirty="0"/>
              <a:t>…with hope for what they may yet have to offer the world, allow these individuals to leave </a:t>
            </a:r>
            <a:r>
              <a:rPr lang="en-US" sz="1950" dirty="0" smtClean="0"/>
              <a:t>[his] </a:t>
            </a:r>
            <a:r>
              <a:rPr lang="en-US" sz="1950" dirty="0"/>
              <a:t>life.”</a:t>
            </a:r>
            <a:r>
              <a:rPr lang="en-US" sz="1950" dirty="0"/>
              <a:t> </a:t>
            </a:r>
            <a:endParaRPr lang="en-US" sz="1950" dirty="0" smtClean="0"/>
          </a:p>
          <a:p>
            <a:pPr marL="514350" indent="-514350">
              <a:buFont typeface="+mj-lt"/>
              <a:buAutoNum type="arabicPeriod"/>
            </a:pPr>
            <a:r>
              <a:rPr lang="en-US" sz="2200" dirty="0" smtClean="0"/>
              <a:t>Fostered willingness </a:t>
            </a:r>
            <a:r>
              <a:rPr lang="en-US" sz="2200" dirty="0"/>
              <a:t>to sit with </a:t>
            </a:r>
            <a:r>
              <a:rPr lang="en-US" sz="2200" dirty="0" smtClean="0"/>
              <a:t>uncertainty/doubt </a:t>
            </a:r>
            <a:r>
              <a:rPr lang="en-US" sz="2200" dirty="0"/>
              <a:t>about his forgivability </a:t>
            </a:r>
            <a:r>
              <a:rPr lang="en-US" sz="2200" dirty="0" smtClean="0"/>
              <a:t>and with his moral </a:t>
            </a:r>
            <a:r>
              <a:rPr lang="en-US" sz="2200" dirty="0"/>
              <a:t>pain in the service of redirecting his energy to living out these </a:t>
            </a:r>
            <a:r>
              <a:rPr lang="en-US" sz="2200" dirty="0" smtClean="0"/>
              <a:t>values.</a:t>
            </a:r>
          </a:p>
          <a:p>
            <a:pPr marL="971550" lvl="1" indent="-514350">
              <a:buFont typeface="Arial"/>
              <a:buChar char="•"/>
            </a:pPr>
            <a:r>
              <a:rPr lang="en-US" sz="1800" dirty="0" smtClean="0"/>
              <a:t>Note: Given more time, would have stay with change efforts longer</a:t>
            </a:r>
            <a:endParaRPr lang="en-US" sz="1800" dirty="0"/>
          </a:p>
        </p:txBody>
      </p:sp>
    </p:spTree>
    <p:extLst>
      <p:ext uri="{BB962C8B-B14F-4D97-AF65-F5344CB8AC3E}">
        <p14:creationId xmlns:p14="http://schemas.microsoft.com/office/powerpoint/2010/main" val="26509549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571971"/>
            <a:ext cx="8761413" cy="706964"/>
          </a:xfrm>
          <a:prstGeom prst="rect">
            <a:avLst/>
          </a:prstGeom>
        </p:spPr>
        <p:txBody>
          <a:bodyPr/>
          <a:lstStyle/>
          <a:p>
            <a:r>
              <a:rPr lang="en-US" dirty="0" smtClean="0"/>
              <a:t>Moral Emotions: Guilt &amp; Shame</a:t>
            </a:r>
            <a:endParaRPr lang="en-US" dirty="0"/>
          </a:p>
        </p:txBody>
      </p:sp>
      <p:sp>
        <p:nvSpPr>
          <p:cNvPr id="3" name="Content Placeholder 2"/>
          <p:cNvSpPr>
            <a:spLocks noGrp="1"/>
          </p:cNvSpPr>
          <p:nvPr>
            <p:ph idx="1"/>
          </p:nvPr>
        </p:nvSpPr>
        <p:spPr>
          <a:xfrm>
            <a:off x="699543" y="1775240"/>
            <a:ext cx="9175880" cy="4936982"/>
          </a:xfrm>
          <a:prstGeom prst="rect">
            <a:avLst/>
          </a:prstGeom>
        </p:spPr>
        <p:txBody>
          <a:bodyPr/>
          <a:lstStyle/>
          <a:p>
            <a:pPr marL="457200" indent="-457200">
              <a:spcBef>
                <a:spcPts val="600"/>
              </a:spcBef>
              <a:buFont typeface="Arial"/>
              <a:buChar char="•"/>
            </a:pPr>
            <a:r>
              <a:rPr lang="en-US" sz="2300" dirty="0" smtClean="0"/>
              <a:t>“Inappropriate” vs. </a:t>
            </a:r>
            <a:r>
              <a:rPr lang="en-US" sz="2300" dirty="0" smtClean="0">
                <a:solidFill>
                  <a:srgbClr val="A60903"/>
                </a:solidFill>
              </a:rPr>
              <a:t>“appropriate” </a:t>
            </a:r>
            <a:r>
              <a:rPr lang="en-US" sz="2300" dirty="0" smtClean="0"/>
              <a:t>guilt</a:t>
            </a:r>
          </a:p>
          <a:p>
            <a:pPr marL="457200" indent="-457200">
              <a:spcBef>
                <a:spcPts val="600"/>
              </a:spcBef>
              <a:buFont typeface="Arial"/>
              <a:buChar char="•"/>
            </a:pPr>
            <a:endParaRPr lang="en-US" sz="1000" dirty="0"/>
          </a:p>
          <a:p>
            <a:pPr marL="457200" indent="-457200">
              <a:spcBef>
                <a:spcPts val="600"/>
              </a:spcBef>
              <a:buFont typeface="Arial"/>
              <a:buChar char="•"/>
            </a:pPr>
            <a:r>
              <a:rPr lang="en-US" sz="2300" dirty="0" smtClean="0"/>
              <a:t>Target cognitive change, contextualizing, etc.</a:t>
            </a:r>
          </a:p>
          <a:p>
            <a:pPr marL="914400" lvl="1" indent="-457200">
              <a:spcBef>
                <a:spcPts val="600"/>
              </a:spcBef>
              <a:buFont typeface="Arial"/>
              <a:buChar char="•"/>
            </a:pPr>
            <a:r>
              <a:rPr lang="en-US" sz="2000" dirty="0" smtClean="0"/>
              <a:t>Responsibility, intent, and blame</a:t>
            </a:r>
          </a:p>
          <a:p>
            <a:pPr marL="914400" lvl="1" indent="-457200">
              <a:spcBef>
                <a:spcPts val="600"/>
              </a:spcBef>
              <a:buFont typeface="Arial"/>
              <a:buChar char="•"/>
            </a:pPr>
            <a:r>
              <a:rPr lang="en-US" sz="2000" i="1" dirty="0" smtClean="0"/>
              <a:t>What if no </a:t>
            </a:r>
            <a:r>
              <a:rPr lang="en-US" sz="2000" i="1" dirty="0"/>
              <a:t>new </a:t>
            </a:r>
            <a:r>
              <a:rPr lang="en-US" sz="2000" i="1" dirty="0" smtClean="0"/>
              <a:t>details</a:t>
            </a:r>
            <a:r>
              <a:rPr lang="en-US" sz="2000" i="1" dirty="0"/>
              <a:t> </a:t>
            </a:r>
            <a:r>
              <a:rPr lang="en-US" sz="2000" i="1" dirty="0" smtClean="0"/>
              <a:t>or new </a:t>
            </a:r>
            <a:r>
              <a:rPr lang="en-US" sz="2000" i="1" dirty="0"/>
              <a:t>details don’t change </a:t>
            </a:r>
            <a:r>
              <a:rPr lang="en-US" sz="2000" i="1" dirty="0" smtClean="0"/>
              <a:t>emotions?</a:t>
            </a:r>
          </a:p>
          <a:p>
            <a:pPr marL="914400" lvl="1" indent="-457200">
              <a:spcBef>
                <a:spcPts val="600"/>
              </a:spcBef>
              <a:buFont typeface="Arial"/>
              <a:buChar char="•"/>
            </a:pPr>
            <a:endParaRPr lang="en-US" sz="1000" dirty="0" smtClean="0"/>
          </a:p>
          <a:p>
            <a:pPr marL="457200" indent="-457200">
              <a:spcBef>
                <a:spcPts val="600"/>
              </a:spcBef>
              <a:buFont typeface="Arial"/>
              <a:buChar char="•"/>
            </a:pPr>
            <a:r>
              <a:rPr lang="en-US" sz="2300" dirty="0" smtClean="0">
                <a:solidFill>
                  <a:srgbClr val="A60903"/>
                </a:solidFill>
              </a:rPr>
              <a:t>Target </a:t>
            </a:r>
            <a:r>
              <a:rPr lang="en-US" sz="2300" dirty="0" smtClean="0">
                <a:solidFill>
                  <a:srgbClr val="A60903"/>
                </a:solidFill>
              </a:rPr>
              <a:t>acceptance, forgiveness, + </a:t>
            </a:r>
            <a:r>
              <a:rPr lang="en-US" sz="2300" dirty="0" err="1" smtClean="0">
                <a:solidFill>
                  <a:srgbClr val="A60903"/>
                </a:solidFill>
              </a:rPr>
              <a:t>bx</a:t>
            </a:r>
            <a:r>
              <a:rPr lang="en-US" sz="2300" dirty="0" smtClean="0">
                <a:solidFill>
                  <a:srgbClr val="A60903"/>
                </a:solidFill>
              </a:rPr>
              <a:t> repertoire</a:t>
            </a:r>
            <a:endParaRPr lang="en-US" sz="2300" dirty="0" smtClean="0">
              <a:solidFill>
                <a:srgbClr val="A60903"/>
              </a:solidFill>
            </a:endParaRPr>
          </a:p>
          <a:p>
            <a:pPr marL="457200" indent="-457200">
              <a:spcBef>
                <a:spcPts val="600"/>
              </a:spcBef>
              <a:buFont typeface="Arial"/>
              <a:buChar char="•"/>
            </a:pPr>
            <a:endParaRPr lang="en-US" sz="1000" dirty="0" smtClean="0">
              <a:solidFill>
                <a:srgbClr val="A60903"/>
              </a:solidFill>
            </a:endParaRPr>
          </a:p>
          <a:p>
            <a:pPr marL="457200" indent="-457200">
              <a:spcBef>
                <a:spcPts val="600"/>
              </a:spcBef>
              <a:buFont typeface="Arial"/>
              <a:buChar char="•"/>
            </a:pPr>
            <a:r>
              <a:rPr lang="en-US" sz="2300" dirty="0" smtClean="0">
                <a:solidFill>
                  <a:srgbClr val="660066"/>
                </a:solidFill>
              </a:rPr>
              <a:t>Target re-</a:t>
            </a:r>
            <a:r>
              <a:rPr lang="en-US" sz="2300" dirty="0" smtClean="0">
                <a:solidFill>
                  <a:srgbClr val="660066"/>
                </a:solidFill>
              </a:rPr>
              <a:t>engagement </a:t>
            </a:r>
            <a:r>
              <a:rPr lang="en-US" sz="2300" dirty="0" smtClean="0">
                <a:solidFill>
                  <a:srgbClr val="660066"/>
                </a:solidFill>
              </a:rPr>
              <a:t>with </a:t>
            </a:r>
            <a:r>
              <a:rPr lang="en-US" sz="2300" dirty="0" smtClean="0">
                <a:solidFill>
                  <a:srgbClr val="660066"/>
                </a:solidFill>
              </a:rPr>
              <a:t>valued behaviors, social connection, and emotional expression</a:t>
            </a:r>
            <a:endParaRPr lang="en-US" sz="2300" dirty="0" smtClean="0">
              <a:solidFill>
                <a:srgbClr val="660066"/>
              </a:solidFill>
            </a:endParaRPr>
          </a:p>
          <a:p>
            <a:pPr marL="457200" indent="-457200">
              <a:spcBef>
                <a:spcPts val="600"/>
              </a:spcBef>
              <a:buFont typeface="Arial"/>
              <a:buChar char="•"/>
            </a:pPr>
            <a:endParaRPr lang="en-US" sz="1000" dirty="0" smtClean="0"/>
          </a:p>
          <a:p>
            <a:pPr marL="457200" indent="-457200">
              <a:spcBef>
                <a:spcPts val="600"/>
              </a:spcBef>
              <a:buFont typeface="Arial"/>
              <a:buChar char="•"/>
            </a:pPr>
            <a:r>
              <a:rPr lang="en-US" sz="2300" dirty="0"/>
              <a:t>Shame </a:t>
            </a:r>
            <a:r>
              <a:rPr lang="mr-IN" sz="2300" dirty="0"/>
              <a:t>–</a:t>
            </a:r>
            <a:r>
              <a:rPr lang="en-US" sz="2300" dirty="0"/>
              <a:t> “I am bad</a:t>
            </a:r>
            <a:r>
              <a:rPr lang="en-US" sz="2300" dirty="0" smtClean="0"/>
              <a:t>”</a:t>
            </a:r>
          </a:p>
          <a:p>
            <a:pPr marL="457200" indent="-457200">
              <a:spcBef>
                <a:spcPts val="600"/>
              </a:spcBef>
              <a:buFont typeface="Arial"/>
              <a:buChar char="•"/>
            </a:pPr>
            <a:r>
              <a:rPr lang="en-US" sz="2300" dirty="0" smtClean="0"/>
              <a:t>Change + Acceptance</a:t>
            </a:r>
            <a:endParaRPr lang="en-US" sz="2300" dirty="0"/>
          </a:p>
          <a:p>
            <a:pPr marL="914400" lvl="1" indent="-457200">
              <a:spcBef>
                <a:spcPts val="600"/>
              </a:spcBef>
              <a:buFont typeface="Arial"/>
              <a:buChar char="•"/>
            </a:pPr>
            <a:r>
              <a:rPr lang="en-US" sz="2000" dirty="0" smtClean="0"/>
              <a:t>Shame </a:t>
            </a:r>
            <a:r>
              <a:rPr lang="en-US" sz="2000" dirty="0">
                <a:sym typeface="Wingdings"/>
              </a:rPr>
              <a:t> </a:t>
            </a:r>
            <a:r>
              <a:rPr lang="en-US" sz="2000" dirty="0"/>
              <a:t>guilt (</a:t>
            </a:r>
            <a:r>
              <a:rPr lang="en-US" sz="2000" dirty="0" smtClean="0">
                <a:sym typeface="Wingdings"/>
              </a:rPr>
              <a:t> </a:t>
            </a:r>
            <a:r>
              <a:rPr lang="en-US" sz="2000" dirty="0" smtClean="0"/>
              <a:t>remorse)</a:t>
            </a:r>
            <a:endParaRPr lang="en-US" sz="1600" dirty="0"/>
          </a:p>
          <a:p>
            <a:pPr marL="457200" indent="-457200">
              <a:spcBef>
                <a:spcPts val="600"/>
              </a:spcBef>
              <a:buFont typeface="Arial"/>
              <a:buChar char="•"/>
            </a:pPr>
            <a:endParaRPr lang="en-US" dirty="0" smtClean="0"/>
          </a:p>
        </p:txBody>
      </p:sp>
    </p:spTree>
    <p:extLst>
      <p:ext uri="{BB962C8B-B14F-4D97-AF65-F5344CB8AC3E}">
        <p14:creationId xmlns:p14="http://schemas.microsoft.com/office/powerpoint/2010/main" val="19252340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973668"/>
            <a:ext cx="9357318" cy="706964"/>
          </a:xfrm>
          <a:prstGeom prst="rect">
            <a:avLst/>
          </a:prstGeom>
        </p:spPr>
        <p:txBody>
          <a:bodyPr/>
          <a:lstStyle/>
          <a:p>
            <a:r>
              <a:rPr lang="en-US" sz="3100" dirty="0" smtClean="0"/>
              <a:t>Moral </a:t>
            </a:r>
            <a:r>
              <a:rPr lang="en-US" sz="3100" dirty="0"/>
              <a:t>J</a:t>
            </a:r>
            <a:r>
              <a:rPr lang="en-US" sz="3100" dirty="0" smtClean="0"/>
              <a:t>udgments: Self-doubt, </a:t>
            </a:r>
            <a:r>
              <a:rPr lang="en-US" sz="3100" dirty="0"/>
              <a:t>L</a:t>
            </a:r>
            <a:r>
              <a:rPr lang="en-US" sz="3100" dirty="0" smtClean="0"/>
              <a:t>oathing, </a:t>
            </a:r>
            <a:r>
              <a:rPr lang="en-US" sz="3100" dirty="0"/>
              <a:t>N</a:t>
            </a:r>
            <a:r>
              <a:rPr lang="en-US" sz="3100" dirty="0" smtClean="0"/>
              <a:t>eglect</a:t>
            </a:r>
            <a:endParaRPr lang="en-US" sz="3100" dirty="0"/>
          </a:p>
        </p:txBody>
      </p:sp>
      <p:sp>
        <p:nvSpPr>
          <p:cNvPr id="3" name="Content Placeholder 2"/>
          <p:cNvSpPr>
            <a:spLocks noGrp="1"/>
          </p:cNvSpPr>
          <p:nvPr>
            <p:ph idx="1"/>
          </p:nvPr>
        </p:nvSpPr>
        <p:spPr>
          <a:xfrm>
            <a:off x="725463" y="1943695"/>
            <a:ext cx="8825659" cy="4807402"/>
          </a:xfrm>
          <a:prstGeom prst="rect">
            <a:avLst/>
          </a:prstGeom>
        </p:spPr>
        <p:txBody>
          <a:bodyPr/>
          <a:lstStyle/>
          <a:p>
            <a:pPr marL="457200" indent="-457200">
              <a:spcBef>
                <a:spcPts val="400"/>
              </a:spcBef>
              <a:buFont typeface="Arial"/>
              <a:buChar char="•"/>
            </a:pPr>
            <a:r>
              <a:rPr lang="en-US" sz="2400" dirty="0" smtClean="0"/>
              <a:t>“I can’t be trusted to make (moral) decisions”</a:t>
            </a:r>
          </a:p>
          <a:p>
            <a:pPr marL="457200" indent="-457200">
              <a:spcBef>
                <a:spcPts val="400"/>
              </a:spcBef>
              <a:buFont typeface="Arial"/>
              <a:buChar char="•"/>
            </a:pPr>
            <a:r>
              <a:rPr lang="en-US" sz="2400" dirty="0" smtClean="0"/>
              <a:t>“I’m a f***</a:t>
            </a:r>
            <a:r>
              <a:rPr lang="en-US" sz="2400" dirty="0" err="1" smtClean="0"/>
              <a:t>ing</a:t>
            </a:r>
            <a:r>
              <a:rPr lang="en-US" sz="2400" dirty="0" smtClean="0"/>
              <a:t> monster”</a:t>
            </a:r>
          </a:p>
          <a:p>
            <a:pPr marL="457200" indent="-457200">
              <a:spcBef>
                <a:spcPts val="400"/>
              </a:spcBef>
              <a:buFont typeface="Arial"/>
              <a:buChar char="•"/>
            </a:pPr>
            <a:r>
              <a:rPr lang="en-US" sz="2400" dirty="0" smtClean="0"/>
              <a:t>“I am no longer worthy of _________”</a:t>
            </a:r>
          </a:p>
          <a:p>
            <a:pPr marL="457200" indent="-457200">
              <a:spcBef>
                <a:spcPts val="400"/>
              </a:spcBef>
              <a:buFont typeface="Arial"/>
              <a:buChar char="•"/>
            </a:pPr>
            <a:endParaRPr lang="en-US" sz="2600" dirty="0" smtClean="0"/>
          </a:p>
          <a:p>
            <a:pPr marL="457200" indent="-457200">
              <a:spcBef>
                <a:spcPts val="400"/>
              </a:spcBef>
              <a:buFont typeface="Arial"/>
              <a:buChar char="•"/>
            </a:pPr>
            <a:r>
              <a:rPr lang="en-US" sz="2600" dirty="0"/>
              <a:t>Target cognitive </a:t>
            </a:r>
            <a:r>
              <a:rPr lang="en-US" sz="2600" dirty="0" smtClean="0"/>
              <a:t>change, when possible</a:t>
            </a:r>
          </a:p>
          <a:p>
            <a:pPr marL="457200" indent="-457200">
              <a:spcBef>
                <a:spcPts val="400"/>
              </a:spcBef>
              <a:buFont typeface="Arial"/>
              <a:buChar char="•"/>
            </a:pPr>
            <a:endParaRPr lang="en-US" sz="2600" dirty="0" smtClean="0"/>
          </a:p>
          <a:p>
            <a:pPr marL="457200" indent="-457200">
              <a:spcBef>
                <a:spcPts val="400"/>
              </a:spcBef>
              <a:buFont typeface="Arial"/>
              <a:buChar char="•"/>
            </a:pPr>
            <a:r>
              <a:rPr lang="en-US" sz="2600" dirty="0" smtClean="0"/>
              <a:t>Behavioral interventions may help disconfirm</a:t>
            </a:r>
          </a:p>
          <a:p>
            <a:pPr marL="914400" lvl="1" indent="-457200">
              <a:spcBef>
                <a:spcPts val="400"/>
              </a:spcBef>
              <a:buFont typeface="Arial"/>
              <a:buChar char="•"/>
            </a:pPr>
            <a:r>
              <a:rPr lang="en-US" sz="2200" dirty="0" smtClean="0"/>
              <a:t>Or arrive at a </a:t>
            </a:r>
            <a:r>
              <a:rPr lang="en-US" sz="2200" i="1" u="sng" dirty="0" smtClean="0"/>
              <a:t>balanced</a:t>
            </a:r>
            <a:r>
              <a:rPr lang="en-US" sz="2200" dirty="0" smtClean="0"/>
              <a:t> perspective</a:t>
            </a:r>
            <a:endParaRPr lang="en-US" sz="2200" dirty="0"/>
          </a:p>
          <a:p>
            <a:pPr marL="457200" indent="-457200">
              <a:spcBef>
                <a:spcPts val="400"/>
              </a:spcBef>
              <a:buFont typeface="Arial"/>
              <a:buChar char="•"/>
            </a:pPr>
            <a:endParaRPr lang="en-US" sz="2600" dirty="0" smtClean="0"/>
          </a:p>
          <a:p>
            <a:pPr marL="457200" indent="-457200">
              <a:spcBef>
                <a:spcPts val="400"/>
              </a:spcBef>
              <a:buFont typeface="Arial"/>
              <a:buChar char="•"/>
            </a:pPr>
            <a:r>
              <a:rPr lang="en-US" sz="2600" dirty="0">
                <a:solidFill>
                  <a:srgbClr val="A60903"/>
                </a:solidFill>
              </a:rPr>
              <a:t>A</a:t>
            </a:r>
            <a:r>
              <a:rPr lang="en-US" sz="2600" dirty="0" smtClean="0">
                <a:solidFill>
                  <a:srgbClr val="A60903"/>
                </a:solidFill>
              </a:rPr>
              <a:t>cceptance, forgiveness, &amp; </a:t>
            </a:r>
            <a:r>
              <a:rPr lang="en-US" sz="2600" dirty="0" smtClean="0">
                <a:solidFill>
                  <a:srgbClr val="A60903"/>
                </a:solidFill>
              </a:rPr>
              <a:t>compassion</a:t>
            </a:r>
          </a:p>
          <a:p>
            <a:pPr marL="914400" lvl="1" indent="-457200">
              <a:spcBef>
                <a:spcPts val="400"/>
              </a:spcBef>
              <a:buFont typeface="Arial"/>
              <a:buChar char="•"/>
            </a:pPr>
            <a:r>
              <a:rPr lang="en-US" sz="2200" dirty="0" smtClean="0">
                <a:solidFill>
                  <a:srgbClr val="A60903"/>
                </a:solidFill>
              </a:rPr>
              <a:t>Expand processing along timeline</a:t>
            </a:r>
            <a:endParaRPr lang="en-US" sz="2200" dirty="0" smtClean="0">
              <a:solidFill>
                <a:srgbClr val="A60903"/>
              </a:solidFill>
            </a:endParaRPr>
          </a:p>
          <a:p>
            <a:pPr marL="457200" indent="-457200">
              <a:spcBef>
                <a:spcPts val="400"/>
              </a:spcBef>
              <a:buFont typeface="Arial"/>
              <a:buChar char="•"/>
            </a:pPr>
            <a:endParaRPr lang="en-US" sz="2600" dirty="0" smtClean="0"/>
          </a:p>
          <a:p>
            <a:pPr marL="457200" indent="-457200">
              <a:spcBef>
                <a:spcPts val="400"/>
              </a:spcBef>
              <a:buFont typeface="Arial"/>
              <a:buChar char="•"/>
            </a:pPr>
            <a:endParaRPr lang="en-US" sz="2600" dirty="0" smtClean="0"/>
          </a:p>
          <a:p>
            <a:pPr marL="457200" indent="-457200">
              <a:spcBef>
                <a:spcPts val="400"/>
              </a:spcBef>
              <a:buFont typeface="Arial"/>
              <a:buChar char="•"/>
            </a:pPr>
            <a:endParaRPr lang="en-US" sz="2600" dirty="0" smtClean="0"/>
          </a:p>
          <a:p>
            <a:pPr marL="457200" indent="-457200">
              <a:spcBef>
                <a:spcPts val="400"/>
              </a:spcBef>
              <a:buFont typeface="Arial"/>
              <a:buChar char="•"/>
            </a:pPr>
            <a:endParaRPr lang="en-US" sz="2600" dirty="0" smtClean="0"/>
          </a:p>
          <a:p>
            <a:pPr marL="457200" indent="-457200">
              <a:spcBef>
                <a:spcPts val="400"/>
              </a:spcBef>
              <a:buFont typeface="Arial"/>
              <a:buChar char="•"/>
            </a:pPr>
            <a:endParaRPr lang="en-US" sz="2600" dirty="0"/>
          </a:p>
        </p:txBody>
      </p:sp>
    </p:spTree>
    <p:extLst>
      <p:ext uri="{BB962C8B-B14F-4D97-AF65-F5344CB8AC3E}">
        <p14:creationId xmlns:p14="http://schemas.microsoft.com/office/powerpoint/2010/main" val="1760637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30628146"/>
              </p:ext>
            </p:extLst>
          </p:nvPr>
        </p:nvGraphicFramePr>
        <p:xfrm>
          <a:off x="5145068" y="1684536"/>
          <a:ext cx="4572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ChangeAspect="1"/>
          </p:cNvGraphicFramePr>
          <p:nvPr>
            <p:extLst>
              <p:ext uri="{D42A27DB-BD31-4B8C-83A1-F6EECF244321}">
                <p14:modId xmlns:p14="http://schemas.microsoft.com/office/powerpoint/2010/main" val="741863060"/>
              </p:ext>
            </p:extLst>
          </p:nvPr>
        </p:nvGraphicFramePr>
        <p:xfrm>
          <a:off x="282417" y="1678557"/>
          <a:ext cx="4572000" cy="4575485"/>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
          <p:cNvSpPr>
            <a:spLocks noGrp="1"/>
          </p:cNvSpPr>
          <p:nvPr>
            <p:ph type="title"/>
          </p:nvPr>
        </p:nvSpPr>
        <p:spPr>
          <a:xfrm>
            <a:off x="725463" y="738604"/>
            <a:ext cx="8761413" cy="942028"/>
          </a:xfrm>
        </p:spPr>
        <p:txBody>
          <a:bodyPr/>
          <a:lstStyle/>
          <a:p>
            <a:r>
              <a:rPr lang="en-US" dirty="0" smtClean="0"/>
              <a:t>Outcomes </a:t>
            </a:r>
            <a:r>
              <a:rPr lang="en-US" sz="3200" dirty="0" smtClean="0"/>
              <a:t>(cont.)</a:t>
            </a:r>
            <a:endParaRPr lang="en-US" sz="3200" dirty="0"/>
          </a:p>
        </p:txBody>
      </p:sp>
    </p:spTree>
    <p:extLst>
      <p:ext uri="{BB962C8B-B14F-4D97-AF65-F5344CB8AC3E}">
        <p14:creationId xmlns:p14="http://schemas.microsoft.com/office/powerpoint/2010/main" val="17562679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738604"/>
            <a:ext cx="8761413" cy="942028"/>
          </a:xfrm>
        </p:spPr>
        <p:txBody>
          <a:bodyPr/>
          <a:lstStyle/>
          <a:p>
            <a:r>
              <a:rPr lang="en-US" dirty="0" smtClean="0"/>
              <a:t>Outcomes </a:t>
            </a:r>
            <a:r>
              <a:rPr lang="en-US" sz="3200" dirty="0" smtClean="0"/>
              <a:t>(cont.)</a:t>
            </a:r>
            <a:endParaRPr lang="en-US" sz="3200" dirty="0"/>
          </a:p>
        </p:txBody>
      </p:sp>
      <p:sp>
        <p:nvSpPr>
          <p:cNvPr id="3" name="Content Placeholder 2"/>
          <p:cNvSpPr>
            <a:spLocks noGrp="1"/>
          </p:cNvSpPr>
          <p:nvPr>
            <p:ph idx="1"/>
          </p:nvPr>
        </p:nvSpPr>
        <p:spPr>
          <a:xfrm>
            <a:off x="725463" y="1827073"/>
            <a:ext cx="8825659" cy="4192728"/>
          </a:xfrm>
        </p:spPr>
        <p:txBody>
          <a:bodyPr/>
          <a:lstStyle/>
          <a:p>
            <a:pPr marL="457200" indent="-457200">
              <a:spcBef>
                <a:spcPts val="0"/>
              </a:spcBef>
              <a:spcAft>
                <a:spcPts val="3600"/>
              </a:spcAft>
              <a:buFont typeface="Arial"/>
              <a:buChar char="•"/>
            </a:pPr>
            <a:r>
              <a:rPr lang="en-US" sz="2600" dirty="0" smtClean="0"/>
              <a:t>“Still </a:t>
            </a:r>
            <a:r>
              <a:rPr lang="en-US" sz="2600" dirty="0"/>
              <a:t>hurting, but not struggling.”</a:t>
            </a:r>
            <a:r>
              <a:rPr lang="en-US" sz="2600" dirty="0"/>
              <a:t> </a:t>
            </a:r>
            <a:endParaRPr lang="en-US" sz="2600" dirty="0" smtClean="0"/>
          </a:p>
          <a:p>
            <a:pPr marL="457200" indent="-457200">
              <a:spcBef>
                <a:spcPts val="0"/>
              </a:spcBef>
              <a:spcAft>
                <a:spcPts val="3600"/>
              </a:spcAft>
              <a:buFont typeface="Arial"/>
              <a:buChar char="•"/>
            </a:pPr>
            <a:r>
              <a:rPr lang="en-US" sz="2600" dirty="0" smtClean="0">
                <a:latin typeface="Wingdings"/>
                <a:ea typeface="Wingdings"/>
                <a:cs typeface="Wingdings"/>
              </a:rPr>
              <a:t> </a:t>
            </a:r>
            <a:r>
              <a:rPr lang="en-US" sz="2600" dirty="0" smtClean="0"/>
              <a:t>Engagement </a:t>
            </a:r>
            <a:r>
              <a:rPr lang="en-US" sz="2600" dirty="0"/>
              <a:t>in meaningful activities (e.g., playing with </a:t>
            </a:r>
            <a:r>
              <a:rPr lang="en-US" sz="2600" dirty="0" smtClean="0"/>
              <a:t>his </a:t>
            </a:r>
            <a:r>
              <a:rPr lang="en-US" sz="2600" dirty="0"/>
              <a:t>children, </a:t>
            </a:r>
            <a:r>
              <a:rPr lang="en-US" sz="2600" dirty="0" smtClean="0"/>
              <a:t>activities </a:t>
            </a:r>
            <a:r>
              <a:rPr lang="en-US" sz="2600" dirty="0"/>
              <a:t>at his church)</a:t>
            </a:r>
            <a:r>
              <a:rPr lang="en-US" sz="2600" dirty="0"/>
              <a:t> </a:t>
            </a:r>
            <a:endParaRPr lang="en-US" sz="2600" dirty="0" smtClean="0"/>
          </a:p>
          <a:p>
            <a:pPr marL="457200" indent="-457200">
              <a:spcBef>
                <a:spcPts val="0"/>
              </a:spcBef>
              <a:spcAft>
                <a:spcPts val="3600"/>
              </a:spcAft>
              <a:buFont typeface="Arial"/>
              <a:buChar char="•"/>
            </a:pPr>
            <a:r>
              <a:rPr lang="en-US" sz="2600" dirty="0" smtClean="0">
                <a:latin typeface="Wingdings"/>
                <a:ea typeface="Wingdings"/>
                <a:cs typeface="Wingdings"/>
              </a:rPr>
              <a:t> </a:t>
            </a:r>
            <a:r>
              <a:rPr lang="en-US" sz="2600" dirty="0" smtClean="0"/>
              <a:t>Self-punishment through condemnation, isolation, and disengagement </a:t>
            </a:r>
            <a:endParaRPr lang="en-US" sz="2600" dirty="0"/>
          </a:p>
          <a:p>
            <a:pPr marL="457200" indent="-457200">
              <a:spcBef>
                <a:spcPts val="0"/>
              </a:spcBef>
              <a:spcAft>
                <a:spcPts val="3600"/>
              </a:spcAft>
              <a:buFont typeface="Arial"/>
              <a:buChar char="•"/>
            </a:pPr>
            <a:r>
              <a:rPr lang="en-US" sz="2600" dirty="0"/>
              <a:t>“I can have hope. I have hurt, and I can also have hope.”</a:t>
            </a:r>
            <a:r>
              <a:rPr lang="en-US" sz="2600" dirty="0"/>
              <a:t> </a:t>
            </a:r>
          </a:p>
        </p:txBody>
      </p:sp>
    </p:spTree>
    <p:extLst>
      <p:ext uri="{BB962C8B-B14F-4D97-AF65-F5344CB8AC3E}">
        <p14:creationId xmlns:p14="http://schemas.microsoft.com/office/powerpoint/2010/main" val="29048901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2"/>
          <p:cNvSpPr>
            <a:spLocks noGrp="1"/>
          </p:cNvSpPr>
          <p:nvPr>
            <p:ph type="title"/>
          </p:nvPr>
        </p:nvSpPr>
        <p:spPr>
          <a:xfrm>
            <a:off x="838200" y="1684338"/>
            <a:ext cx="10515600" cy="4840287"/>
          </a:xfrm>
        </p:spPr>
        <p:txBody>
          <a:bodyPr/>
          <a:lstStyle/>
          <a:p>
            <a:pPr algn="ctr"/>
            <a:r>
              <a:rPr lang="en-US" sz="2400" b="1" dirty="0" smtClean="0">
                <a:latin typeface="Calibri Light" charset="0"/>
              </a:rPr>
              <a:t/>
            </a:r>
            <a:br>
              <a:rPr lang="en-US" sz="2400" b="1" dirty="0" smtClean="0">
                <a:latin typeface="Calibri Light" charset="0"/>
              </a:rPr>
            </a:br>
            <a:r>
              <a:rPr lang="en-US" sz="2400" b="1" dirty="0">
                <a:latin typeface="Calibri Light" charset="0"/>
              </a:rPr>
              <a:t/>
            </a:r>
            <a:br>
              <a:rPr lang="en-US" sz="2400" b="1" dirty="0">
                <a:latin typeface="Calibri Light" charset="0"/>
              </a:rPr>
            </a:br>
            <a:r>
              <a:rPr lang="en-US" sz="2400" b="1" dirty="0" smtClean="0">
                <a:latin typeface="Calibri Light" charset="0"/>
              </a:rPr>
              <a:t/>
            </a:r>
            <a:br>
              <a:rPr lang="en-US" sz="2400" b="1" dirty="0" smtClean="0">
                <a:latin typeface="Calibri Light" charset="0"/>
              </a:rPr>
            </a:br>
            <a:r>
              <a:rPr lang="en-US" sz="2400" b="1" dirty="0" smtClean="0">
                <a:latin typeface="Calibri Light" charset="0"/>
              </a:rPr>
              <a:t>Continuing </a:t>
            </a:r>
            <a:r>
              <a:rPr lang="en-US" sz="2400" b="1" dirty="0">
                <a:latin typeface="Calibri Light" charset="0"/>
              </a:rPr>
              <a:t>Medical Education Commercial Disclosure</a:t>
            </a:r>
            <a:br>
              <a:rPr lang="en-US" sz="2400" b="1" dirty="0">
                <a:latin typeface="Calibri Light" charset="0"/>
              </a:rPr>
            </a:br>
            <a:r>
              <a:rPr lang="en-US" sz="2000" b="1" dirty="0">
                <a:latin typeface="Calibri Light" charset="0"/>
              </a:rPr>
              <a:t/>
            </a:r>
            <a:br>
              <a:rPr lang="en-US" sz="2000" b="1" dirty="0">
                <a:latin typeface="Calibri Light" charset="0"/>
              </a:rPr>
            </a:br>
            <a:r>
              <a:rPr lang="en-US" sz="2000" b="1" dirty="0" smtClean="0">
                <a:latin typeface="Calibri Light" charset="0"/>
              </a:rPr>
              <a:t/>
            </a:r>
            <a:br>
              <a:rPr lang="en-US" sz="2000" b="1" dirty="0" smtClean="0">
                <a:latin typeface="Calibri Light" charset="0"/>
              </a:rPr>
            </a:br>
            <a:r>
              <a:rPr lang="en-US" sz="2000" dirty="0" smtClean="0">
                <a:latin typeface="Calibri Light" charset="0"/>
              </a:rPr>
              <a:t/>
            </a:r>
            <a:br>
              <a:rPr lang="en-US" sz="2000" dirty="0" smtClean="0">
                <a:latin typeface="Calibri Light" charset="0"/>
              </a:rPr>
            </a:br>
            <a:r>
              <a:rPr lang="en-US" sz="2000" dirty="0" smtClean="0">
                <a:latin typeface="Calibri Light" charset="0"/>
              </a:rPr>
              <a:t>I</a:t>
            </a:r>
            <a:r>
              <a:rPr lang="en-US" sz="2000" dirty="0">
                <a:latin typeface="Calibri Light" charset="0"/>
              </a:rPr>
              <a:t>, </a:t>
            </a:r>
            <a:r>
              <a:rPr lang="en-US" sz="2000" dirty="0" smtClean="0">
                <a:latin typeface="Calibri Light" charset="0"/>
              </a:rPr>
              <a:t>Wyatt Evans, </a:t>
            </a:r>
            <a:r>
              <a:rPr lang="en-US" sz="2000" dirty="0">
                <a:latin typeface="Calibri Light" charset="0"/>
              </a:rPr>
              <a:t>have no commercial relationships to disclose.</a:t>
            </a:r>
            <a:br>
              <a:rPr lang="en-US" sz="2000" dirty="0">
                <a:latin typeface="Calibri Light" charset="0"/>
              </a:rPr>
            </a:br>
            <a:endParaRPr lang="en-US" sz="2000" dirty="0">
              <a:latin typeface="Calibri Light" charset="0"/>
            </a:endParaRPr>
          </a:p>
        </p:txBody>
      </p:sp>
    </p:spTree>
    <p:extLst>
      <p:ext uri="{BB962C8B-B14F-4D97-AF65-F5344CB8AC3E}">
        <p14:creationId xmlns:p14="http://schemas.microsoft.com/office/powerpoint/2010/main" val="21797138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601175" cy="6858000"/>
          </a:xfrm>
        </p:spPr>
        <p:txBody>
          <a:bodyPr anchor="ctr"/>
          <a:lstStyle/>
          <a:p>
            <a:pPr algn="ctr"/>
            <a:endParaRPr lang="en-US" b="1" dirty="0" smtClean="0"/>
          </a:p>
          <a:p>
            <a:pPr algn="ctr"/>
            <a:r>
              <a:rPr lang="en-US" sz="3200" b="1" dirty="0" smtClean="0"/>
              <a:t>Wyatt Evans, PhD</a:t>
            </a:r>
          </a:p>
          <a:p>
            <a:pPr algn="ctr"/>
            <a:r>
              <a:rPr lang="en-US" sz="3200" dirty="0" err="1" smtClean="0"/>
              <a:t>EvansWR@uthscsa.edu</a:t>
            </a:r>
            <a:r>
              <a:rPr lang="en-US" sz="3200" dirty="0" smtClean="0"/>
              <a:t> </a:t>
            </a:r>
          </a:p>
          <a:p>
            <a:endParaRPr lang="en-US" dirty="0"/>
          </a:p>
        </p:txBody>
      </p:sp>
      <p:sp>
        <p:nvSpPr>
          <p:cNvPr id="4" name="Title 1"/>
          <p:cNvSpPr>
            <a:spLocks noGrp="1"/>
          </p:cNvSpPr>
          <p:nvPr>
            <p:ph type="title"/>
          </p:nvPr>
        </p:nvSpPr>
        <p:spPr>
          <a:xfrm>
            <a:off x="1" y="742064"/>
            <a:ext cx="10601176" cy="706964"/>
          </a:xfrm>
        </p:spPr>
        <p:txBody>
          <a:bodyPr/>
          <a:lstStyle/>
          <a:p>
            <a:pPr algn="ctr"/>
            <a:r>
              <a:rPr lang="en-US" dirty="0" smtClean="0"/>
              <a:t>Questions?</a:t>
            </a:r>
            <a:endParaRPr lang="en-US" baseline="30000" dirty="0"/>
          </a:p>
        </p:txBody>
      </p:sp>
    </p:spTree>
    <p:extLst>
      <p:ext uri="{BB962C8B-B14F-4D97-AF65-F5344CB8AC3E}">
        <p14:creationId xmlns:p14="http://schemas.microsoft.com/office/powerpoint/2010/main" val="15483437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573610"/>
            <a:ext cx="9901632" cy="706964"/>
          </a:xfrm>
        </p:spPr>
        <p:txBody>
          <a:bodyPr/>
          <a:lstStyle/>
          <a:p>
            <a:pPr algn="ctr"/>
            <a:r>
              <a:rPr lang="en-US" dirty="0" smtClean="0"/>
              <a:t>SPC Jacobs</a:t>
            </a:r>
            <a:r>
              <a:rPr lang="en-US" baseline="30000" dirty="0" smtClean="0"/>
              <a:t>*</a:t>
            </a:r>
            <a:endParaRPr lang="en-US" baseline="30000" dirty="0"/>
          </a:p>
        </p:txBody>
      </p:sp>
      <p:sp>
        <p:nvSpPr>
          <p:cNvPr id="3" name="Content Placeholder 2"/>
          <p:cNvSpPr>
            <a:spLocks noGrp="1"/>
          </p:cNvSpPr>
          <p:nvPr>
            <p:ph idx="1"/>
          </p:nvPr>
        </p:nvSpPr>
        <p:spPr>
          <a:xfrm>
            <a:off x="568602" y="1563156"/>
            <a:ext cx="10808533" cy="4736962"/>
          </a:xfrm>
        </p:spPr>
        <p:txBody>
          <a:bodyPr/>
          <a:lstStyle/>
          <a:p>
            <a:pPr marL="457200" indent="-457200">
              <a:lnSpc>
                <a:spcPct val="100000"/>
              </a:lnSpc>
              <a:spcBef>
                <a:spcPts val="0"/>
              </a:spcBef>
              <a:spcAft>
                <a:spcPts val="1200"/>
              </a:spcAft>
              <a:buFont typeface="Arial"/>
              <a:buChar char="•"/>
            </a:pPr>
            <a:r>
              <a:rPr lang="en-US" sz="2600" dirty="0" smtClean="0"/>
              <a:t>27-year</a:t>
            </a:r>
            <a:r>
              <a:rPr lang="en-US" sz="2600" dirty="0"/>
              <a:t>-old </a:t>
            </a:r>
            <a:r>
              <a:rPr lang="en-US" sz="2600" dirty="0" smtClean="0"/>
              <a:t>White male</a:t>
            </a:r>
          </a:p>
          <a:p>
            <a:pPr marL="457200" indent="-457200">
              <a:lnSpc>
                <a:spcPct val="100000"/>
              </a:lnSpc>
              <a:spcBef>
                <a:spcPts val="0"/>
              </a:spcBef>
              <a:spcAft>
                <a:spcPts val="1200"/>
              </a:spcAft>
              <a:buFont typeface="Arial"/>
              <a:buChar char="•"/>
            </a:pPr>
            <a:r>
              <a:rPr lang="en-US" sz="2600" dirty="0" smtClean="0"/>
              <a:t>Soldier </a:t>
            </a:r>
            <a:r>
              <a:rPr lang="en-US" sz="2600" dirty="0"/>
              <a:t>in the U.S. Army </a:t>
            </a:r>
            <a:endParaRPr lang="en-US" sz="2600" dirty="0" smtClean="0"/>
          </a:p>
          <a:p>
            <a:pPr marL="457200" indent="-457200">
              <a:lnSpc>
                <a:spcPct val="100000"/>
              </a:lnSpc>
              <a:spcBef>
                <a:spcPts val="0"/>
              </a:spcBef>
              <a:spcAft>
                <a:spcPts val="1200"/>
              </a:spcAft>
              <a:buFont typeface="Arial"/>
              <a:buChar char="•"/>
            </a:pPr>
            <a:r>
              <a:rPr lang="en-US" sz="2600" dirty="0" smtClean="0"/>
              <a:t>Served 2.5 years </a:t>
            </a:r>
            <a:r>
              <a:rPr lang="en-US" sz="2600" dirty="0"/>
              <a:t>with </a:t>
            </a:r>
            <a:r>
              <a:rPr lang="en-US" sz="2600" dirty="0" smtClean="0"/>
              <a:t>1, nine-</a:t>
            </a:r>
            <a:r>
              <a:rPr lang="en-US" sz="2600" dirty="0"/>
              <a:t>month deployment</a:t>
            </a:r>
            <a:r>
              <a:rPr lang="en-US" sz="2600" dirty="0"/>
              <a:t> </a:t>
            </a:r>
            <a:endParaRPr lang="en-US" sz="2600" dirty="0" smtClean="0"/>
          </a:p>
          <a:p>
            <a:pPr marL="457200" indent="-457200">
              <a:lnSpc>
                <a:spcPct val="100000"/>
              </a:lnSpc>
              <a:spcBef>
                <a:spcPts val="0"/>
              </a:spcBef>
              <a:spcAft>
                <a:spcPts val="1200"/>
              </a:spcAft>
              <a:buFont typeface="Arial"/>
              <a:buChar char="•"/>
            </a:pPr>
            <a:r>
              <a:rPr lang="en-US" sz="2600" dirty="0" smtClean="0"/>
              <a:t>Medevac from Iraq in 2016</a:t>
            </a:r>
            <a:endParaRPr lang="en-US" sz="2600" dirty="0"/>
          </a:p>
          <a:p>
            <a:pPr marL="457200" indent="-457200">
              <a:lnSpc>
                <a:spcPct val="100000"/>
              </a:lnSpc>
              <a:spcBef>
                <a:spcPts val="0"/>
              </a:spcBef>
              <a:spcAft>
                <a:spcPts val="1200"/>
              </a:spcAft>
              <a:buFont typeface="Arial"/>
              <a:buChar char="•"/>
            </a:pPr>
            <a:r>
              <a:rPr lang="en-US" sz="2600" dirty="0" smtClean="0"/>
              <a:t>Married 6 years</a:t>
            </a:r>
          </a:p>
          <a:p>
            <a:pPr marL="457200" indent="-457200">
              <a:lnSpc>
                <a:spcPct val="100000"/>
              </a:lnSpc>
              <a:spcBef>
                <a:spcPts val="0"/>
              </a:spcBef>
              <a:spcAft>
                <a:spcPts val="1200"/>
              </a:spcAft>
              <a:buFont typeface="Arial"/>
              <a:buChar char="•"/>
            </a:pPr>
            <a:r>
              <a:rPr lang="en-US" sz="2600" dirty="0" smtClean="0"/>
              <a:t>2 children under age 6</a:t>
            </a:r>
          </a:p>
          <a:p>
            <a:pPr marL="457200" indent="-457200">
              <a:lnSpc>
                <a:spcPct val="100000"/>
              </a:lnSpc>
              <a:spcBef>
                <a:spcPts val="0"/>
              </a:spcBef>
              <a:spcAft>
                <a:spcPts val="1200"/>
              </a:spcAft>
              <a:buFont typeface="Arial"/>
              <a:buChar char="•"/>
            </a:pPr>
            <a:r>
              <a:rPr lang="en-US" sz="2600" dirty="0" smtClean="0"/>
              <a:t>Christian; regular church involvement since childhood</a:t>
            </a:r>
          </a:p>
          <a:p>
            <a:pPr marL="457200" indent="-457200">
              <a:lnSpc>
                <a:spcPct val="100000"/>
              </a:lnSpc>
              <a:spcBef>
                <a:spcPts val="0"/>
              </a:spcBef>
              <a:spcAft>
                <a:spcPts val="1200"/>
              </a:spcAft>
              <a:buFont typeface="Arial"/>
              <a:buChar char="•"/>
            </a:pPr>
            <a:endParaRPr lang="en-US" sz="1800" dirty="0"/>
          </a:p>
          <a:p>
            <a:pPr>
              <a:lnSpc>
                <a:spcPct val="100000"/>
              </a:lnSpc>
              <a:spcBef>
                <a:spcPts val="0"/>
              </a:spcBef>
              <a:spcAft>
                <a:spcPts val="1200"/>
              </a:spcAft>
            </a:pPr>
            <a:r>
              <a:rPr lang="en-US" sz="1600" dirty="0" smtClean="0"/>
              <a:t>				</a:t>
            </a:r>
            <a:endParaRPr lang="en-US" sz="1600" dirty="0"/>
          </a:p>
          <a:p>
            <a:pPr>
              <a:lnSpc>
                <a:spcPct val="100000"/>
              </a:lnSpc>
              <a:spcBef>
                <a:spcPts val="0"/>
              </a:spcBef>
              <a:spcAft>
                <a:spcPts val="1200"/>
              </a:spcAft>
            </a:pPr>
            <a:r>
              <a:rPr lang="en-US" sz="1800" i="1" dirty="0" smtClean="0"/>
              <a:t>(Evans et al., under review)</a:t>
            </a:r>
          </a:p>
        </p:txBody>
      </p:sp>
      <p:sp>
        <p:nvSpPr>
          <p:cNvPr id="5" name="TextBox 4"/>
          <p:cNvSpPr txBox="1"/>
          <p:nvPr/>
        </p:nvSpPr>
        <p:spPr>
          <a:xfrm>
            <a:off x="6443579" y="5799666"/>
            <a:ext cx="3716421" cy="830997"/>
          </a:xfrm>
          <a:prstGeom prst="rect">
            <a:avLst/>
          </a:prstGeom>
          <a:noFill/>
        </p:spPr>
        <p:txBody>
          <a:bodyPr wrap="square" rtlCol="0">
            <a:spAutoFit/>
          </a:bodyPr>
          <a:lstStyle/>
          <a:p>
            <a:pPr algn="r"/>
            <a:r>
              <a:rPr lang="en-US" sz="1600" dirty="0">
                <a:solidFill>
                  <a:srgbClr val="002060"/>
                </a:solidFill>
              </a:rPr>
              <a:t>*Some personal &amp; military demographic details changed to protect the soldier’s confidentiality </a:t>
            </a:r>
          </a:p>
        </p:txBody>
      </p:sp>
    </p:spTree>
    <p:extLst>
      <p:ext uri="{BB962C8B-B14F-4D97-AF65-F5344CB8AC3E}">
        <p14:creationId xmlns:p14="http://schemas.microsoft.com/office/powerpoint/2010/main" val="7857592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725463" y="2086231"/>
            <a:ext cx="8825659" cy="3933569"/>
          </a:xfrm>
        </p:spPr>
        <p:txBody>
          <a:bodyPr/>
          <a:lstStyle/>
          <a:p>
            <a:pPr marL="457200" indent="-457200">
              <a:buFont typeface="Arial"/>
              <a:buChar char="•"/>
            </a:pPr>
            <a:r>
              <a:rPr lang="en-US" dirty="0" smtClean="0"/>
              <a:t>Prolonged Exposure Intensive Outpatient Program (PE-IOP; </a:t>
            </a:r>
            <a:r>
              <a:rPr lang="en-US" sz="1800" dirty="0" smtClean="0"/>
              <a:t>Peterson et al., in press)</a:t>
            </a:r>
          </a:p>
          <a:p>
            <a:pPr marL="914400" lvl="1" indent="-457200">
              <a:buFont typeface="Arial"/>
              <a:buChar char="•"/>
            </a:pPr>
            <a:r>
              <a:rPr lang="en-US" dirty="0" smtClean="0"/>
              <a:t>15 daily sessions (Mon-Fri)</a:t>
            </a:r>
          </a:p>
          <a:p>
            <a:pPr marL="914400" lvl="1" indent="-457200">
              <a:buFont typeface="Arial"/>
              <a:buChar char="•"/>
            </a:pPr>
            <a:r>
              <a:rPr lang="en-US" dirty="0" smtClean="0"/>
              <a:t>90min session + homework + two 30min feedbacks</a:t>
            </a:r>
          </a:p>
          <a:p>
            <a:pPr marL="914400" lvl="1" indent="-457200">
              <a:buFont typeface="Arial"/>
              <a:buChar char="•"/>
            </a:pPr>
            <a:r>
              <a:rPr lang="en-US" dirty="0" smtClean="0"/>
              <a:t>Top three traumas</a:t>
            </a:r>
          </a:p>
          <a:p>
            <a:pPr marL="914400" lvl="1" indent="-457200">
              <a:buFont typeface="Arial"/>
              <a:buChar char="•"/>
            </a:pPr>
            <a:endParaRPr lang="en-US" dirty="0"/>
          </a:p>
          <a:p>
            <a:pPr marL="457200" indent="-457200">
              <a:buFont typeface="Arial"/>
              <a:buChar char="•"/>
            </a:pPr>
            <a:r>
              <a:rPr lang="en-US" dirty="0" smtClean="0"/>
              <a:t>Previous care in CPT-based IOP at CRDAMC</a:t>
            </a:r>
          </a:p>
          <a:p>
            <a:pPr marL="914400" lvl="1" indent="-457200">
              <a:buFont typeface="Arial"/>
              <a:buChar char="•"/>
            </a:pPr>
            <a:r>
              <a:rPr lang="en-US" dirty="0" smtClean="0"/>
              <a:t>Four weeks of daily group treatment</a:t>
            </a:r>
          </a:p>
          <a:p>
            <a:pPr marL="914400" lvl="1" indent="-457200">
              <a:buFont typeface="Arial"/>
              <a:buChar char="•"/>
            </a:pPr>
            <a:r>
              <a:rPr lang="en-US" dirty="0" smtClean="0"/>
              <a:t>Referral to PE-IOP due to non-response</a:t>
            </a:r>
            <a:endParaRPr lang="en-US" dirty="0"/>
          </a:p>
        </p:txBody>
      </p:sp>
    </p:spTree>
    <p:extLst>
      <p:ext uri="{BB962C8B-B14F-4D97-AF65-F5344CB8AC3E}">
        <p14:creationId xmlns:p14="http://schemas.microsoft.com/office/powerpoint/2010/main" val="3734580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Events</a:t>
            </a:r>
            <a:endParaRPr lang="en-US" dirty="0"/>
          </a:p>
        </p:txBody>
      </p:sp>
      <p:sp>
        <p:nvSpPr>
          <p:cNvPr id="3" name="Content Placeholder 2"/>
          <p:cNvSpPr>
            <a:spLocks noGrp="1"/>
          </p:cNvSpPr>
          <p:nvPr>
            <p:ph idx="1"/>
          </p:nvPr>
        </p:nvSpPr>
        <p:spPr>
          <a:xfrm>
            <a:off x="725463" y="2241727"/>
            <a:ext cx="8825659" cy="3778073"/>
          </a:xfrm>
        </p:spPr>
        <p:txBody>
          <a:bodyPr/>
          <a:lstStyle/>
          <a:p>
            <a:pPr marL="514350" indent="-514350">
              <a:spcBef>
                <a:spcPts val="0"/>
              </a:spcBef>
              <a:spcAft>
                <a:spcPts val="2400"/>
              </a:spcAft>
              <a:buFont typeface="+mj-lt"/>
              <a:buAutoNum type="arabicPeriod"/>
            </a:pPr>
            <a:r>
              <a:rPr lang="en-US" dirty="0" smtClean="0"/>
              <a:t>Discovered his childhood best friend after he died by suicide. Attempted to resuscitate.</a:t>
            </a:r>
          </a:p>
          <a:p>
            <a:pPr marL="514350" indent="-514350">
              <a:spcBef>
                <a:spcPts val="0"/>
              </a:spcBef>
              <a:spcAft>
                <a:spcPts val="2400"/>
              </a:spcAft>
              <a:buFont typeface="+mj-lt"/>
              <a:buAutoNum type="arabicPeriod"/>
            </a:pPr>
            <a:r>
              <a:rPr lang="en-US" dirty="0" smtClean="0"/>
              <a:t>Fire mission that resulted in the death of Iraqi civilians including children with whom SPC Jacobs played soccer.</a:t>
            </a:r>
          </a:p>
          <a:p>
            <a:pPr marL="514350" indent="-514350">
              <a:spcBef>
                <a:spcPts val="0"/>
              </a:spcBef>
              <a:spcAft>
                <a:spcPts val="2400"/>
              </a:spcAft>
              <a:buFont typeface="+mj-lt"/>
              <a:buAutoNum type="arabicPeriod"/>
            </a:pPr>
            <a:r>
              <a:rPr lang="en-US" dirty="0" smtClean="0"/>
              <a:t>Ran into oncoming fire to save Iraqi child and mother. SPC Jacobs wounded, both mother and child died.</a:t>
            </a:r>
            <a:endParaRPr lang="en-US" dirty="0"/>
          </a:p>
        </p:txBody>
      </p:sp>
    </p:spTree>
    <p:extLst>
      <p:ext uri="{BB962C8B-B14F-4D97-AF65-F5344CB8AC3E}">
        <p14:creationId xmlns:p14="http://schemas.microsoft.com/office/powerpoint/2010/main" val="18841693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Presentation</a:t>
            </a:r>
            <a:endParaRPr lang="en-US" dirty="0"/>
          </a:p>
        </p:txBody>
      </p:sp>
      <p:sp>
        <p:nvSpPr>
          <p:cNvPr id="3" name="Content Placeholder 2"/>
          <p:cNvSpPr>
            <a:spLocks noGrp="1"/>
          </p:cNvSpPr>
          <p:nvPr>
            <p:ph idx="1"/>
          </p:nvPr>
        </p:nvSpPr>
        <p:spPr>
          <a:xfrm>
            <a:off x="725463" y="2021441"/>
            <a:ext cx="8825659" cy="3894695"/>
          </a:xfrm>
        </p:spPr>
        <p:txBody>
          <a:bodyPr/>
          <a:lstStyle/>
          <a:p>
            <a:pPr marL="457200" indent="-457200">
              <a:spcBef>
                <a:spcPts val="0"/>
              </a:spcBef>
              <a:spcAft>
                <a:spcPts val="2400"/>
              </a:spcAft>
              <a:buFont typeface="Arial"/>
              <a:buChar char="•"/>
            </a:pPr>
            <a:r>
              <a:rPr lang="en-US" sz="2200" dirty="0" smtClean="0"/>
              <a:t>SPC Jacobs </a:t>
            </a:r>
            <a:r>
              <a:rPr lang="en-US" sz="2200" dirty="0"/>
              <a:t>verbalized belief that his emotions, particularly guilt, disgust, and anger, were appropriate and justified. </a:t>
            </a:r>
            <a:endParaRPr lang="en-US" sz="2200" dirty="0" smtClean="0"/>
          </a:p>
          <a:p>
            <a:pPr marL="457200" indent="-457200">
              <a:spcBef>
                <a:spcPts val="0"/>
              </a:spcBef>
              <a:spcAft>
                <a:spcPts val="2400"/>
              </a:spcAft>
              <a:buFont typeface="Arial"/>
              <a:buChar char="•"/>
            </a:pPr>
            <a:r>
              <a:rPr lang="en-US" sz="2200" dirty="0" smtClean="0"/>
              <a:t>Expressed </a:t>
            </a:r>
            <a:r>
              <a:rPr lang="en-US" sz="2200" dirty="0"/>
              <a:t>a sense that to </a:t>
            </a:r>
            <a:r>
              <a:rPr lang="en-US" sz="2200" i="1" u="sng" dirty="0"/>
              <a:t>not</a:t>
            </a:r>
            <a:r>
              <a:rPr lang="en-US" sz="2200" dirty="0"/>
              <a:t> have these emotions “would make [him] even more of a monster than [he was] already.”</a:t>
            </a:r>
            <a:r>
              <a:rPr lang="en-US" sz="2200" dirty="0"/>
              <a:t> </a:t>
            </a:r>
            <a:endParaRPr lang="en-US" sz="2200" dirty="0" smtClean="0"/>
          </a:p>
          <a:p>
            <a:pPr marL="457200" indent="-457200">
              <a:spcBef>
                <a:spcPts val="0"/>
              </a:spcBef>
              <a:spcAft>
                <a:spcPts val="2400"/>
              </a:spcAft>
              <a:buFont typeface="Arial"/>
              <a:buChar char="•"/>
            </a:pPr>
            <a:r>
              <a:rPr lang="en-US" sz="2200" dirty="0"/>
              <a:t>Our response was to share our hopes </a:t>
            </a:r>
            <a:r>
              <a:rPr lang="en-US" sz="2200" dirty="0" smtClean="0"/>
              <a:t>of </a:t>
            </a:r>
            <a:r>
              <a:rPr lang="en-US" sz="2200" i="1" u="sng" dirty="0"/>
              <a:t>both</a:t>
            </a:r>
            <a:r>
              <a:rPr lang="en-US" sz="2200" i="1" dirty="0"/>
              <a:t> </a:t>
            </a:r>
            <a:r>
              <a:rPr lang="en-US" sz="2200" dirty="0"/>
              <a:t>reducing </a:t>
            </a:r>
            <a:r>
              <a:rPr lang="en-US" sz="2200" u="sng" dirty="0"/>
              <a:t>excessive or undue</a:t>
            </a:r>
            <a:r>
              <a:rPr lang="en-US" sz="2200" dirty="0"/>
              <a:t> guilt, anger, blame, etc. as well as accepting meaningful emotional and cognitive responses (i.e., moral pain) to these </a:t>
            </a:r>
            <a:r>
              <a:rPr lang="en-US" sz="2200" dirty="0" smtClean="0"/>
              <a:t>events.</a:t>
            </a:r>
          </a:p>
          <a:p>
            <a:pPr marL="457200" indent="-457200">
              <a:spcBef>
                <a:spcPts val="0"/>
              </a:spcBef>
              <a:spcAft>
                <a:spcPts val="2400"/>
              </a:spcAft>
              <a:buFont typeface="Arial"/>
              <a:buChar char="•"/>
            </a:pPr>
            <a:r>
              <a:rPr lang="en-US" sz="2200" dirty="0" smtClean="0"/>
              <a:t>End </a:t>
            </a:r>
            <a:r>
              <a:rPr lang="en-US" sz="2200" dirty="0"/>
              <a:t>destination </a:t>
            </a:r>
            <a:r>
              <a:rPr lang="en-US" sz="2200" dirty="0" smtClean="0"/>
              <a:t>of both routes </a:t>
            </a:r>
            <a:r>
              <a:rPr lang="en-US" sz="2200" dirty="0"/>
              <a:t>was </a:t>
            </a:r>
            <a:r>
              <a:rPr lang="en-US" sz="2200" u="sng" dirty="0"/>
              <a:t>reestablishing accessibility of a fuller range of life </a:t>
            </a:r>
            <a:r>
              <a:rPr lang="en-US" sz="2200" u="sng" dirty="0" smtClean="0"/>
              <a:t>experiences, </a:t>
            </a:r>
            <a:r>
              <a:rPr lang="en-US" sz="2200" u="sng" dirty="0"/>
              <a:t>even with the reality of past experiences and their effects.</a:t>
            </a:r>
            <a:r>
              <a:rPr lang="en-US" sz="2200" u="sng" dirty="0"/>
              <a:t> </a:t>
            </a:r>
          </a:p>
        </p:txBody>
      </p:sp>
    </p:spTree>
    <p:extLst>
      <p:ext uri="{BB962C8B-B14F-4D97-AF65-F5344CB8AC3E}">
        <p14:creationId xmlns:p14="http://schemas.microsoft.com/office/powerpoint/2010/main" val="11431287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610844"/>
            <a:ext cx="9746114" cy="706964"/>
          </a:xfrm>
        </p:spPr>
        <p:txBody>
          <a:bodyPr/>
          <a:lstStyle/>
          <a:p>
            <a:r>
              <a:rPr lang="en-US" dirty="0" smtClean="0"/>
              <a:t>Therapeutic Stance </a:t>
            </a:r>
            <a:r>
              <a:rPr lang="en-US" sz="2800" dirty="0" smtClean="0"/>
              <a:t>(not </a:t>
            </a:r>
            <a:r>
              <a:rPr lang="en-US" sz="2800" dirty="0" smtClean="0"/>
              <a:t>PE specific</a:t>
            </a:r>
            <a:r>
              <a:rPr lang="en-US" sz="2800" dirty="0" smtClean="0"/>
              <a:t>)</a:t>
            </a:r>
            <a:endParaRPr lang="en-US" sz="2800" dirty="0"/>
          </a:p>
        </p:txBody>
      </p:sp>
      <p:sp>
        <p:nvSpPr>
          <p:cNvPr id="3" name="Content Placeholder 2"/>
          <p:cNvSpPr>
            <a:spLocks noGrp="1"/>
          </p:cNvSpPr>
          <p:nvPr>
            <p:ph idx="1"/>
          </p:nvPr>
        </p:nvSpPr>
        <p:spPr>
          <a:xfrm>
            <a:off x="712503" y="1503123"/>
            <a:ext cx="8825659" cy="3778073"/>
          </a:xfrm>
        </p:spPr>
        <p:txBody>
          <a:bodyPr/>
          <a:lstStyle/>
          <a:p>
            <a:pPr marL="457200" indent="-457200">
              <a:spcBef>
                <a:spcPts val="0"/>
              </a:spcBef>
              <a:spcAft>
                <a:spcPts val="1200"/>
              </a:spcAft>
              <a:buFont typeface="Arial"/>
              <a:buChar char="•"/>
            </a:pPr>
            <a:r>
              <a:rPr lang="en-US" sz="2200" dirty="0"/>
              <a:t>Ill-targeted attempts to restructure </a:t>
            </a:r>
            <a:r>
              <a:rPr lang="en-US" sz="2200" dirty="0" smtClean="0"/>
              <a:t>or reduce </a:t>
            </a:r>
            <a:r>
              <a:rPr lang="en-US" sz="2200" dirty="0"/>
              <a:t>perceptions of culpability may be perceived as an affront to personal values, potentially damaging the provider’s perceived credibility </a:t>
            </a:r>
            <a:r>
              <a:rPr lang="en-US" sz="1600" dirty="0"/>
              <a:t>(Gray et al., 2011</a:t>
            </a:r>
            <a:r>
              <a:rPr lang="en-US" sz="1600" dirty="0" smtClean="0"/>
              <a:t>)</a:t>
            </a:r>
          </a:p>
          <a:p>
            <a:pPr marL="457200" indent="-457200">
              <a:spcBef>
                <a:spcPts val="0"/>
              </a:spcBef>
              <a:spcAft>
                <a:spcPts val="1200"/>
              </a:spcAft>
              <a:buFont typeface="Arial"/>
              <a:buChar char="•"/>
            </a:pPr>
            <a:endParaRPr lang="en-US" sz="1200" dirty="0" smtClean="0"/>
          </a:p>
          <a:p>
            <a:pPr marL="457200" indent="-457200">
              <a:spcBef>
                <a:spcPts val="0"/>
              </a:spcBef>
              <a:buFont typeface="Arial"/>
              <a:buChar char="•"/>
            </a:pPr>
            <a:r>
              <a:rPr lang="en-US" sz="2200" dirty="0" smtClean="0"/>
              <a:t>Even </a:t>
            </a:r>
            <a:r>
              <a:rPr lang="en-US" sz="2200" dirty="0"/>
              <a:t>with the presence </a:t>
            </a:r>
            <a:r>
              <a:rPr lang="en-US" sz="2200" dirty="0" smtClean="0"/>
              <a:t>of evidence </a:t>
            </a:r>
            <a:r>
              <a:rPr lang="en-US" sz="2200" dirty="0"/>
              <a:t>to the contrary, patients may firmly experience their moral judgments as being </a:t>
            </a:r>
            <a:r>
              <a:rPr lang="en-US" sz="2200" dirty="0" smtClean="0"/>
              <a:t>appropriate </a:t>
            </a:r>
            <a:r>
              <a:rPr lang="en-US" sz="1600" dirty="0" smtClean="0"/>
              <a:t>(Farnsworth et al., 2017</a:t>
            </a:r>
            <a:r>
              <a:rPr lang="en-US" sz="1600" dirty="0" smtClean="0"/>
              <a:t>)</a:t>
            </a:r>
          </a:p>
          <a:p>
            <a:pPr marL="914400" lvl="1" indent="-457200">
              <a:spcBef>
                <a:spcPts val="0"/>
              </a:spcBef>
              <a:spcAft>
                <a:spcPts val="1200"/>
              </a:spcAft>
              <a:buFont typeface="Arial"/>
              <a:buChar char="•"/>
            </a:pPr>
            <a:r>
              <a:rPr lang="en-US" sz="2000" u="sng" dirty="0" smtClean="0"/>
              <a:t>Army values and/or personal values violation</a:t>
            </a:r>
            <a:endParaRPr lang="en-US" sz="2000" u="sng" dirty="0" smtClean="0"/>
          </a:p>
          <a:p>
            <a:pPr>
              <a:spcBef>
                <a:spcPts val="0"/>
              </a:spcBef>
              <a:spcAft>
                <a:spcPts val="1200"/>
              </a:spcAft>
            </a:pPr>
            <a:endParaRPr lang="en-US" sz="1200" dirty="0"/>
          </a:p>
          <a:p>
            <a:pPr marL="457200" lvl="0" indent="-457200">
              <a:spcBef>
                <a:spcPts val="0"/>
              </a:spcBef>
              <a:spcAft>
                <a:spcPts val="1200"/>
              </a:spcAft>
              <a:buFont typeface="Arial"/>
              <a:buChar char="•"/>
            </a:pPr>
            <a:r>
              <a:rPr lang="en-US" sz="2200" dirty="0"/>
              <a:t>M</a:t>
            </a:r>
            <a:r>
              <a:rPr lang="en-US" sz="2200" dirty="0" smtClean="0"/>
              <a:t>ay </a:t>
            </a:r>
            <a:r>
              <a:rPr lang="en-US" sz="2200" dirty="0"/>
              <a:t>be also be interpreted as an attempt to minimize or “launder” the patient’s experience of moral pain </a:t>
            </a:r>
            <a:r>
              <a:rPr lang="en-US" sz="1600" dirty="0"/>
              <a:t>(Singer, 2004</a:t>
            </a:r>
            <a:r>
              <a:rPr lang="en-US" sz="1600" dirty="0" smtClean="0"/>
              <a:t>)</a:t>
            </a:r>
          </a:p>
          <a:p>
            <a:pPr marL="457200" lvl="0" indent="-457200">
              <a:spcBef>
                <a:spcPts val="0"/>
              </a:spcBef>
              <a:spcAft>
                <a:spcPts val="1200"/>
              </a:spcAft>
              <a:buFont typeface="Arial"/>
              <a:buChar char="•"/>
            </a:pPr>
            <a:endParaRPr lang="en-US" sz="1200" dirty="0"/>
          </a:p>
          <a:p>
            <a:pPr marL="457200" lvl="0" indent="-457200">
              <a:spcBef>
                <a:spcPts val="0"/>
              </a:spcBef>
              <a:spcAft>
                <a:spcPts val="1200"/>
              </a:spcAft>
              <a:buFont typeface="Arial"/>
              <a:buChar char="•"/>
            </a:pPr>
            <a:r>
              <a:rPr lang="en-US" sz="2200" dirty="0" smtClean="0">
                <a:solidFill>
                  <a:srgbClr val="A60903"/>
                </a:solidFill>
              </a:rPr>
              <a:t>Gentle exploration </a:t>
            </a:r>
            <a:r>
              <a:rPr lang="en-US" sz="2200" dirty="0" smtClean="0">
                <a:solidFill>
                  <a:srgbClr val="A60903"/>
                </a:solidFill>
                <a:sym typeface="Wingdings"/>
              </a:rPr>
              <a:t> </a:t>
            </a:r>
            <a:r>
              <a:rPr lang="en-US" sz="2200" dirty="0" smtClean="0">
                <a:solidFill>
                  <a:srgbClr val="A60903"/>
                </a:solidFill>
              </a:rPr>
              <a:t>compassionate challenging </a:t>
            </a:r>
            <a:r>
              <a:rPr lang="en-US" sz="2200" dirty="0" smtClean="0">
                <a:solidFill>
                  <a:srgbClr val="A60903"/>
                </a:solidFill>
                <a:sym typeface="Wingdings"/>
              </a:rPr>
              <a:t> </a:t>
            </a:r>
            <a:r>
              <a:rPr lang="en-US" sz="2200" b="1" u="sng" dirty="0" smtClean="0">
                <a:solidFill>
                  <a:srgbClr val="A60903"/>
                </a:solidFill>
              </a:rPr>
              <a:t>willingness to sit with moral pain</a:t>
            </a:r>
            <a:endParaRPr lang="en-US" sz="2200" b="1" u="sng" dirty="0">
              <a:solidFill>
                <a:srgbClr val="A60903"/>
              </a:solidFill>
            </a:endParaRPr>
          </a:p>
          <a:p>
            <a:pPr marL="457200" indent="-457200">
              <a:spcBef>
                <a:spcPts val="0"/>
              </a:spcBef>
              <a:spcAft>
                <a:spcPts val="1200"/>
              </a:spcAft>
              <a:buFont typeface="Arial"/>
              <a:buChar char="•"/>
            </a:pPr>
            <a:endParaRPr lang="en-US" sz="2200" dirty="0"/>
          </a:p>
        </p:txBody>
      </p:sp>
    </p:spTree>
    <p:extLst>
      <p:ext uri="{BB962C8B-B14F-4D97-AF65-F5344CB8AC3E}">
        <p14:creationId xmlns:p14="http://schemas.microsoft.com/office/powerpoint/2010/main" val="2092816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623802"/>
            <a:ext cx="8761413" cy="706964"/>
          </a:xfrm>
        </p:spPr>
        <p:txBody>
          <a:bodyPr/>
          <a:lstStyle/>
          <a:p>
            <a:r>
              <a:rPr lang="en-US" dirty="0" smtClean="0"/>
              <a:t>Psychoeducation </a:t>
            </a:r>
            <a:r>
              <a:rPr lang="en-US" sz="3200" dirty="0" smtClean="0"/>
              <a:t>(Session </a:t>
            </a:r>
            <a:r>
              <a:rPr lang="en-US" sz="3200" dirty="0" smtClean="0"/>
              <a:t>1)</a:t>
            </a:r>
            <a:endParaRPr lang="en-US" dirty="0"/>
          </a:p>
        </p:txBody>
      </p:sp>
      <p:sp>
        <p:nvSpPr>
          <p:cNvPr id="3" name="Content Placeholder 2"/>
          <p:cNvSpPr>
            <a:spLocks noGrp="1"/>
          </p:cNvSpPr>
          <p:nvPr>
            <p:ph idx="1"/>
          </p:nvPr>
        </p:nvSpPr>
        <p:spPr>
          <a:xfrm>
            <a:off x="544024" y="1450239"/>
            <a:ext cx="9538756" cy="4976907"/>
          </a:xfrm>
        </p:spPr>
        <p:txBody>
          <a:bodyPr/>
          <a:lstStyle/>
          <a:p>
            <a:pPr marL="457200" indent="-457200">
              <a:lnSpc>
                <a:spcPct val="100000"/>
              </a:lnSpc>
              <a:spcBef>
                <a:spcPts val="0"/>
              </a:spcBef>
              <a:spcAft>
                <a:spcPts val="300"/>
              </a:spcAft>
              <a:buFont typeface="Arial"/>
              <a:buChar char="•"/>
            </a:pPr>
            <a:r>
              <a:rPr lang="en-US" sz="1900" dirty="0" smtClean="0"/>
              <a:t>Normalize posttraumatic stress in response to trauma</a:t>
            </a:r>
            <a:endParaRPr lang="en-US" sz="1900" dirty="0"/>
          </a:p>
          <a:p>
            <a:pPr marL="914400" lvl="1" indent="-457200">
              <a:lnSpc>
                <a:spcPct val="100000"/>
              </a:lnSpc>
              <a:spcBef>
                <a:spcPts val="0"/>
              </a:spcBef>
              <a:spcAft>
                <a:spcPts val="2000"/>
              </a:spcAft>
              <a:buFont typeface="Arial"/>
              <a:buChar char="•"/>
            </a:pPr>
            <a:r>
              <a:rPr lang="en-US" sz="1900" b="1" dirty="0" smtClean="0">
                <a:solidFill>
                  <a:srgbClr val="A60903"/>
                </a:solidFill>
              </a:rPr>
              <a:t>Normalize moral pain in response to morally injurious events</a:t>
            </a:r>
          </a:p>
          <a:p>
            <a:pPr marL="457200" indent="-457200">
              <a:lnSpc>
                <a:spcPct val="100000"/>
              </a:lnSpc>
              <a:spcBef>
                <a:spcPts val="0"/>
              </a:spcBef>
              <a:spcAft>
                <a:spcPts val="300"/>
              </a:spcAft>
              <a:buFont typeface="Arial"/>
              <a:buChar char="•"/>
            </a:pPr>
            <a:r>
              <a:rPr lang="en-US" sz="1900" dirty="0" smtClean="0"/>
              <a:t>Provide information on how avoidance has limited life and maintained </a:t>
            </a:r>
            <a:r>
              <a:rPr lang="en-US" sz="1900" dirty="0" err="1" smtClean="0"/>
              <a:t>sx</a:t>
            </a:r>
            <a:endParaRPr lang="en-US" sz="1900" dirty="0" smtClean="0"/>
          </a:p>
          <a:p>
            <a:pPr marL="914400" lvl="1" indent="-457200">
              <a:lnSpc>
                <a:spcPct val="100000"/>
              </a:lnSpc>
              <a:spcBef>
                <a:spcPts val="0"/>
              </a:spcBef>
              <a:spcAft>
                <a:spcPts val="2000"/>
              </a:spcAft>
              <a:buFont typeface="Arial"/>
              <a:buChar char="•"/>
            </a:pPr>
            <a:r>
              <a:rPr lang="en-US" sz="1900" b="1" dirty="0">
                <a:solidFill>
                  <a:srgbClr val="A60903"/>
                </a:solidFill>
              </a:rPr>
              <a:t>Provide information on how disconnection from values has decreased </a:t>
            </a:r>
            <a:r>
              <a:rPr lang="en-US" sz="1900" b="1" dirty="0">
                <a:solidFill>
                  <a:srgbClr val="A60903"/>
                </a:solidFill>
              </a:rPr>
              <a:t>meaningfulness in life and increased suffering</a:t>
            </a:r>
          </a:p>
          <a:p>
            <a:pPr marL="457200" indent="-457200">
              <a:lnSpc>
                <a:spcPct val="100000"/>
              </a:lnSpc>
              <a:spcBef>
                <a:spcPts val="0"/>
              </a:spcBef>
              <a:spcAft>
                <a:spcPts val="300"/>
              </a:spcAft>
              <a:buFont typeface="Arial"/>
              <a:buChar char="•"/>
            </a:pPr>
            <a:r>
              <a:rPr lang="en-US" sz="1900" dirty="0" smtClean="0"/>
              <a:t>Clarify </a:t>
            </a:r>
            <a:r>
              <a:rPr lang="en-US" sz="1900" dirty="0" smtClean="0"/>
              <a:t>treatment processes </a:t>
            </a:r>
            <a:r>
              <a:rPr lang="en-US" sz="1900" dirty="0" smtClean="0"/>
              <a:t>including cognitive </a:t>
            </a:r>
            <a:r>
              <a:rPr lang="en-US" sz="1900" dirty="0" smtClean="0"/>
              <a:t>&amp; behavioral change</a:t>
            </a:r>
            <a:endParaRPr lang="en-US" sz="1900" dirty="0" smtClean="0"/>
          </a:p>
          <a:p>
            <a:pPr marL="914400" lvl="1" indent="-457200">
              <a:lnSpc>
                <a:spcPct val="100000"/>
              </a:lnSpc>
              <a:spcBef>
                <a:spcPts val="0"/>
              </a:spcBef>
              <a:spcAft>
                <a:spcPts val="2000"/>
              </a:spcAft>
              <a:buFont typeface="Arial"/>
              <a:buChar char="•"/>
            </a:pPr>
            <a:r>
              <a:rPr lang="en-US" sz="1900" b="1" dirty="0">
                <a:solidFill>
                  <a:srgbClr val="A60903"/>
                </a:solidFill>
              </a:rPr>
              <a:t>Clarify flexibility to address acceptance, forgiveness, grieving</a:t>
            </a:r>
          </a:p>
          <a:p>
            <a:pPr marL="457200" indent="-457200">
              <a:lnSpc>
                <a:spcPct val="100000"/>
              </a:lnSpc>
              <a:spcBef>
                <a:spcPts val="0"/>
              </a:spcBef>
              <a:spcAft>
                <a:spcPts val="300"/>
              </a:spcAft>
              <a:buFont typeface="Arial"/>
              <a:buChar char="•"/>
            </a:pPr>
            <a:r>
              <a:rPr lang="en-US" sz="1900" dirty="0" smtClean="0"/>
              <a:t>Describe how in vivo exposures can decrease fear, anxiety, etc. </a:t>
            </a:r>
          </a:p>
          <a:p>
            <a:pPr marL="914400" lvl="1" indent="-457200">
              <a:lnSpc>
                <a:spcPct val="100000"/>
              </a:lnSpc>
              <a:spcBef>
                <a:spcPts val="0"/>
              </a:spcBef>
              <a:spcAft>
                <a:spcPts val="2000"/>
              </a:spcAft>
              <a:buFont typeface="Arial"/>
              <a:buChar char="•"/>
            </a:pPr>
            <a:r>
              <a:rPr lang="en-US" sz="1900" b="1" dirty="0">
                <a:solidFill>
                  <a:srgbClr val="A60903"/>
                </a:solidFill>
              </a:rPr>
              <a:t>Describe how in vivo exposures can increase connection, pleasure, </a:t>
            </a:r>
            <a:r>
              <a:rPr lang="en-US" sz="1900" b="1" dirty="0" err="1">
                <a:solidFill>
                  <a:srgbClr val="A60903"/>
                </a:solidFill>
              </a:rPr>
              <a:t>etc</a:t>
            </a:r>
            <a:endParaRPr lang="en-US" sz="1900" b="1" dirty="0">
              <a:solidFill>
                <a:srgbClr val="A60903"/>
              </a:solidFill>
            </a:endParaRPr>
          </a:p>
          <a:p>
            <a:pPr marL="457200" indent="-457200">
              <a:lnSpc>
                <a:spcPct val="100000"/>
              </a:lnSpc>
              <a:spcBef>
                <a:spcPts val="0"/>
              </a:spcBef>
              <a:spcAft>
                <a:spcPts val="300"/>
              </a:spcAft>
              <a:buFont typeface="Arial"/>
              <a:buChar char="•"/>
            </a:pPr>
            <a:r>
              <a:rPr lang="en-US" sz="1900" dirty="0" smtClean="0"/>
              <a:t>Explain how imaginal exposure increases ability to “file away” trauma memory and process painful emotion</a:t>
            </a:r>
          </a:p>
          <a:p>
            <a:pPr marL="914400" lvl="1" indent="-457200">
              <a:lnSpc>
                <a:spcPct val="100000"/>
              </a:lnSpc>
              <a:spcBef>
                <a:spcPts val="0"/>
              </a:spcBef>
              <a:spcAft>
                <a:spcPts val="2000"/>
              </a:spcAft>
              <a:buFont typeface="Arial"/>
              <a:buChar char="•"/>
            </a:pPr>
            <a:r>
              <a:rPr lang="en-US" sz="1900" b="1" dirty="0">
                <a:solidFill>
                  <a:srgbClr val="A60903"/>
                </a:solidFill>
              </a:rPr>
              <a:t>Explain how imaginal exposure increases ability to learn from the painful memory as well as the painful emotions</a:t>
            </a:r>
            <a:endParaRPr lang="en-US" sz="1900" b="1" dirty="0">
              <a:solidFill>
                <a:srgbClr val="A60903"/>
              </a:solidFill>
            </a:endParaRPr>
          </a:p>
        </p:txBody>
      </p:sp>
    </p:spTree>
    <p:extLst>
      <p:ext uri="{BB962C8B-B14F-4D97-AF65-F5344CB8AC3E}">
        <p14:creationId xmlns:p14="http://schemas.microsoft.com/office/powerpoint/2010/main" val="3495823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463" y="727466"/>
            <a:ext cx="8761413" cy="706964"/>
          </a:xfrm>
        </p:spPr>
        <p:txBody>
          <a:bodyPr/>
          <a:lstStyle/>
          <a:p>
            <a:r>
              <a:rPr lang="en-US" sz="4000" dirty="0" smtClean="0"/>
              <a:t>Conceptualization: </a:t>
            </a:r>
            <a:br>
              <a:rPr lang="en-US" sz="4000" dirty="0" smtClean="0"/>
            </a:br>
            <a:r>
              <a:rPr lang="en-US" sz="4000" dirty="0" smtClean="0"/>
              <a:t>Emotional Processing Theory</a:t>
            </a:r>
            <a:endParaRPr lang="en-US" sz="4000" dirty="0"/>
          </a:p>
        </p:txBody>
      </p:sp>
      <p:sp>
        <p:nvSpPr>
          <p:cNvPr id="3" name="Content Placeholder 2"/>
          <p:cNvSpPr>
            <a:spLocks noGrp="1"/>
          </p:cNvSpPr>
          <p:nvPr>
            <p:ph idx="1"/>
          </p:nvPr>
        </p:nvSpPr>
        <p:spPr>
          <a:xfrm>
            <a:off x="725463" y="2462012"/>
            <a:ext cx="8825659" cy="3557788"/>
          </a:xfrm>
        </p:spPr>
        <p:txBody>
          <a:bodyPr/>
          <a:lstStyle/>
          <a:p>
            <a:pPr marL="457200" indent="-457200">
              <a:buFont typeface="Arial"/>
              <a:buChar char="•"/>
            </a:pPr>
            <a:r>
              <a:rPr lang="en-US" dirty="0"/>
              <a:t>O</a:t>
            </a:r>
            <a:r>
              <a:rPr lang="en-US" dirty="0" smtClean="0"/>
              <a:t>bjective of </a:t>
            </a:r>
            <a:r>
              <a:rPr lang="en-US" i="1" dirty="0" smtClean="0"/>
              <a:t>emotional</a:t>
            </a:r>
            <a:r>
              <a:rPr lang="en-US" dirty="0" smtClean="0"/>
              <a:t> processing is to process </a:t>
            </a:r>
            <a:r>
              <a:rPr lang="en-US" dirty="0"/>
              <a:t>a range of </a:t>
            </a:r>
            <a:r>
              <a:rPr lang="en-US" i="1" dirty="0" smtClean="0"/>
              <a:t>emotions</a:t>
            </a:r>
            <a:r>
              <a:rPr lang="mr-IN" dirty="0" smtClean="0"/>
              <a:t>…</a:t>
            </a:r>
            <a:r>
              <a:rPr lang="en-US" dirty="0" smtClean="0"/>
              <a:t> </a:t>
            </a:r>
            <a:r>
              <a:rPr lang="en-US" dirty="0"/>
              <a:t>not just fear </a:t>
            </a:r>
            <a:endParaRPr lang="en-US" dirty="0" smtClean="0"/>
          </a:p>
          <a:p>
            <a:pPr marL="457200" indent="-457200">
              <a:buFont typeface="Arial"/>
              <a:buChar char="•"/>
            </a:pPr>
            <a:endParaRPr lang="en-US" dirty="0" smtClean="0"/>
          </a:p>
          <a:p>
            <a:pPr marL="457200" indent="-457200">
              <a:buFont typeface="Arial"/>
              <a:buChar char="•"/>
            </a:pPr>
            <a:r>
              <a:rPr lang="en-US" dirty="0" smtClean="0"/>
              <a:t>New learning</a:t>
            </a:r>
          </a:p>
          <a:p>
            <a:pPr marL="914400" lvl="1" indent="-457200">
              <a:buFont typeface="Arial"/>
              <a:buChar char="•"/>
            </a:pPr>
            <a:r>
              <a:rPr lang="en-US" dirty="0" smtClean="0"/>
              <a:t>Habituation</a:t>
            </a:r>
          </a:p>
          <a:p>
            <a:pPr marL="914400" lvl="1" indent="-457200">
              <a:buFont typeface="Arial"/>
              <a:buChar char="•"/>
            </a:pPr>
            <a:r>
              <a:rPr lang="en-US" dirty="0" smtClean="0"/>
              <a:t>Inhibitory learning </a:t>
            </a:r>
            <a:r>
              <a:rPr lang="en-US" sz="1600" dirty="0" smtClean="0"/>
              <a:t>(</a:t>
            </a:r>
            <a:r>
              <a:rPr lang="en-US" sz="1600" dirty="0" err="1" smtClean="0"/>
              <a:t>Craske</a:t>
            </a:r>
            <a:r>
              <a:rPr lang="en-US" sz="1600" dirty="0" smtClean="0"/>
              <a:t> et al., 2014)</a:t>
            </a:r>
          </a:p>
          <a:p>
            <a:pPr marL="914400" lvl="1" indent="-457200">
              <a:buFont typeface="Arial"/>
              <a:buChar char="•"/>
            </a:pPr>
            <a:r>
              <a:rPr lang="en-US" dirty="0" smtClean="0"/>
              <a:t>Cognitive restructuring</a:t>
            </a:r>
          </a:p>
          <a:p>
            <a:pPr marL="914400" lvl="1" indent="-457200">
              <a:buFont typeface="Arial"/>
              <a:buChar char="•"/>
            </a:pPr>
            <a:r>
              <a:rPr lang="en-US" i="1" u="sng" dirty="0" smtClean="0"/>
              <a:t>Expanding behavioral repertoire</a:t>
            </a:r>
          </a:p>
          <a:p>
            <a:endParaRPr lang="en-US" i="1" dirty="0" smtClean="0"/>
          </a:p>
          <a:p>
            <a:pPr marL="457200" indent="-457200">
              <a:buFont typeface="Arial"/>
              <a:buChar char="•"/>
            </a:pPr>
            <a:endParaRPr lang="en-US" dirty="0"/>
          </a:p>
        </p:txBody>
      </p:sp>
    </p:spTree>
    <p:extLst>
      <p:ext uri="{BB962C8B-B14F-4D97-AF65-F5344CB8AC3E}">
        <p14:creationId xmlns:p14="http://schemas.microsoft.com/office/powerpoint/2010/main" val="31076318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24656</TotalTime>
  <Words>1811</Words>
  <Application>Microsoft Macintosh PowerPoint</Application>
  <PresentationFormat>Custom</PresentationFormat>
  <Paragraphs>172</Paragraphs>
  <Slides>20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Microsoft Word Document</vt:lpstr>
      <vt:lpstr>Prolonged Exposure for PTSD and Moral Injury: Active Duty Case Example </vt:lpstr>
      <vt:lpstr>   Continuing Medical Education Commercial Disclosure    I, Wyatt Evans, have no commercial relationships to disclose. </vt:lpstr>
      <vt:lpstr>SPC Jacobs*</vt:lpstr>
      <vt:lpstr>Treatment</vt:lpstr>
      <vt:lpstr>Traumatic Events</vt:lpstr>
      <vt:lpstr>Initial Presentation</vt:lpstr>
      <vt:lpstr>Therapeutic Stance (not PE specific)</vt:lpstr>
      <vt:lpstr>Psychoeducation (Session 1)</vt:lpstr>
      <vt:lpstr>Conceptualization:  Emotional Processing Theory</vt:lpstr>
      <vt:lpstr>In Vivo Exposure</vt:lpstr>
      <vt:lpstr>PowerPoint Presentation</vt:lpstr>
      <vt:lpstr>Imaginal Exposure</vt:lpstr>
      <vt:lpstr>Processing</vt:lpstr>
      <vt:lpstr>Contextualizing</vt:lpstr>
      <vt:lpstr>New Ways of Relating</vt:lpstr>
      <vt:lpstr>Moral Emotions: Guilt &amp; Shame</vt:lpstr>
      <vt:lpstr>Moral Judgments: Self-doubt, Loathing, Neglect</vt:lpstr>
      <vt:lpstr>Outcomes (cont.)</vt:lpstr>
      <vt:lpstr>Outcomes (cont.)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Leal</dc:creator>
  <cp:lastModifiedBy>Wyatt Evans</cp:lastModifiedBy>
  <cp:revision>148</cp:revision>
  <dcterms:created xsi:type="dcterms:W3CDTF">2017-12-01T16:49:32Z</dcterms:created>
  <dcterms:modified xsi:type="dcterms:W3CDTF">2018-11-06T01:35:37Z</dcterms:modified>
</cp:coreProperties>
</file>