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wdp" ContentType="image/vnd.ms-photo"/>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7" r:id="rId1"/>
  </p:sldMasterIdLst>
  <p:sldIdLst>
    <p:sldId id="256" r:id="rId2"/>
  </p:sldIdLst>
  <p:sldSz cx="32918400" cy="27432000"/>
  <p:notesSz cx="6858000" cy="9144000"/>
  <p:defaultTextStyle>
    <a:defPPr>
      <a:defRPr lang="en-US"/>
    </a:defPPr>
    <a:lvl1pPr marL="0" algn="l" defTabSz="3133611" rtl="0" eaLnBrk="1" latinLnBrk="0" hangingPunct="1">
      <a:defRPr sz="6200" kern="1200">
        <a:solidFill>
          <a:schemeClr val="tx1"/>
        </a:solidFill>
        <a:latin typeface="+mn-lt"/>
        <a:ea typeface="+mn-ea"/>
        <a:cs typeface="+mn-cs"/>
      </a:defRPr>
    </a:lvl1pPr>
    <a:lvl2pPr marL="1566804" algn="l" defTabSz="3133611" rtl="0" eaLnBrk="1" latinLnBrk="0" hangingPunct="1">
      <a:defRPr sz="6200" kern="1200">
        <a:solidFill>
          <a:schemeClr val="tx1"/>
        </a:solidFill>
        <a:latin typeface="+mn-lt"/>
        <a:ea typeface="+mn-ea"/>
        <a:cs typeface="+mn-cs"/>
      </a:defRPr>
    </a:lvl2pPr>
    <a:lvl3pPr marL="3133611" algn="l" defTabSz="3133611" rtl="0" eaLnBrk="1" latinLnBrk="0" hangingPunct="1">
      <a:defRPr sz="6200" kern="1200">
        <a:solidFill>
          <a:schemeClr val="tx1"/>
        </a:solidFill>
        <a:latin typeface="+mn-lt"/>
        <a:ea typeface="+mn-ea"/>
        <a:cs typeface="+mn-cs"/>
      </a:defRPr>
    </a:lvl3pPr>
    <a:lvl4pPr marL="4700415" algn="l" defTabSz="3133611" rtl="0" eaLnBrk="1" latinLnBrk="0" hangingPunct="1">
      <a:defRPr sz="6200" kern="1200">
        <a:solidFill>
          <a:schemeClr val="tx1"/>
        </a:solidFill>
        <a:latin typeface="+mn-lt"/>
        <a:ea typeface="+mn-ea"/>
        <a:cs typeface="+mn-cs"/>
      </a:defRPr>
    </a:lvl4pPr>
    <a:lvl5pPr marL="6267223" algn="l" defTabSz="3133611" rtl="0" eaLnBrk="1" latinLnBrk="0" hangingPunct="1">
      <a:defRPr sz="6200" kern="1200">
        <a:solidFill>
          <a:schemeClr val="tx1"/>
        </a:solidFill>
        <a:latin typeface="+mn-lt"/>
        <a:ea typeface="+mn-ea"/>
        <a:cs typeface="+mn-cs"/>
      </a:defRPr>
    </a:lvl5pPr>
    <a:lvl6pPr marL="7834027" algn="l" defTabSz="3133611" rtl="0" eaLnBrk="1" latinLnBrk="0" hangingPunct="1">
      <a:defRPr sz="6200" kern="1200">
        <a:solidFill>
          <a:schemeClr val="tx1"/>
        </a:solidFill>
        <a:latin typeface="+mn-lt"/>
        <a:ea typeface="+mn-ea"/>
        <a:cs typeface="+mn-cs"/>
      </a:defRPr>
    </a:lvl6pPr>
    <a:lvl7pPr marL="9400834" algn="l" defTabSz="3133611" rtl="0" eaLnBrk="1" latinLnBrk="0" hangingPunct="1">
      <a:defRPr sz="6200" kern="1200">
        <a:solidFill>
          <a:schemeClr val="tx1"/>
        </a:solidFill>
        <a:latin typeface="+mn-lt"/>
        <a:ea typeface="+mn-ea"/>
        <a:cs typeface="+mn-cs"/>
      </a:defRPr>
    </a:lvl7pPr>
    <a:lvl8pPr marL="10967638" algn="l" defTabSz="3133611" rtl="0" eaLnBrk="1" latinLnBrk="0" hangingPunct="1">
      <a:defRPr sz="6200" kern="1200">
        <a:solidFill>
          <a:schemeClr val="tx1"/>
        </a:solidFill>
        <a:latin typeface="+mn-lt"/>
        <a:ea typeface="+mn-ea"/>
        <a:cs typeface="+mn-cs"/>
      </a:defRPr>
    </a:lvl8pPr>
    <a:lvl9pPr marL="12534445" algn="l" defTabSz="3133611" rtl="0" eaLnBrk="1" latinLnBrk="0" hangingPunct="1">
      <a:defRPr sz="62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berly Balsam" initials="KB" lastIdx="4" clrIdx="0"/>
  <p:cmAuthor id="7" name="Kimberly" initials="K" lastIdx="16" clrIdx="7"/>
  <p:cmAuthor id="1" name="Kimberly F. Balsam" initials="KFB" lastIdx="19" clrIdx="1"/>
  <p:cmAuthor id="8" name="Wyatt Evans" initials="" lastIdx="1" clrIdx="8"/>
  <p:cmAuthor id="2" name="Rebecca Gitlin" initials="RG" lastIdx="3" clrIdx="2"/>
  <p:cmAuthor id="3" name="Vali" initials="V" lastIdx="7" clrIdx="3"/>
  <p:cmAuthor id="4" name="Rylan Jay Testa" initials="RJT" lastIdx="3" clrIdx="4"/>
  <p:cmAuthor id="5" name="kbalsam" initials="k" lastIdx="4" clrIdx="5"/>
  <p:cmAuthor id="6" name="Hilary Sluis" initials="" lastIdx="4"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A74C"/>
    <a:srgbClr val="F6FF4D"/>
    <a:srgbClr val="36391D"/>
    <a:srgbClr val="D1DF64"/>
    <a:srgbClr val="A9B452"/>
    <a:srgbClr val="D2DF65"/>
    <a:srgbClr val="AC001D"/>
    <a:srgbClr val="0D245F"/>
    <a:srgbClr val="A030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8868" autoAdjust="0"/>
    <p:restoredTop sz="97085" autoAdjust="0"/>
  </p:normalViewPr>
  <p:slideViewPr>
    <p:cSldViewPr>
      <p:cViewPr varScale="1">
        <p:scale>
          <a:sx n="26" d="100"/>
          <a:sy n="26" d="100"/>
        </p:scale>
        <p:origin x="-2720" y="-120"/>
      </p:cViewPr>
      <p:guideLst>
        <p:guide orient="horz" pos="8640"/>
        <p:guide pos="103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Sheet1!$A$2</c:f>
              <c:strCache>
                <c:ptCount val="1"/>
                <c:pt idx="0">
                  <c:v>Pre</c:v>
                </c:pt>
              </c:strCache>
            </c:strRef>
          </c:tx>
          <c:spPr>
            <a:gradFill flip="none" rotWithShape="1">
              <a:gsLst>
                <a:gs pos="0">
                  <a:schemeClr val="tx2">
                    <a:lumMod val="75000"/>
                  </a:schemeClr>
                </a:gs>
                <a:gs pos="100000">
                  <a:schemeClr val="accent1">
                    <a:lumMod val="75000"/>
                  </a:schemeClr>
                </a:gs>
              </a:gsLst>
              <a:lin ang="5400000" scaled="0"/>
              <a:tileRect/>
            </a:gradFill>
            <a:ln w="19050" cmpd="sng">
              <a:solidFill>
                <a:schemeClr val="tx1"/>
              </a:solidFill>
            </a:ln>
          </c:spPr>
          <c:invertIfNegative val="0"/>
          <c:dLbls>
            <c:delete val="1"/>
          </c:dLbls>
          <c:cat>
            <c:strRef>
              <c:f>Sheet1!$B$1:$D$1</c:f>
              <c:strCache>
                <c:ptCount val="3"/>
                <c:pt idx="0">
                  <c:v>VQ-Progress</c:v>
                </c:pt>
                <c:pt idx="1">
                  <c:v>VQ-Obstruction</c:v>
                </c:pt>
                <c:pt idx="2">
                  <c:v>AAQ-II</c:v>
                </c:pt>
              </c:strCache>
            </c:strRef>
          </c:cat>
          <c:val>
            <c:numRef>
              <c:f>Sheet1!$B$2:$D$2</c:f>
              <c:numCache>
                <c:formatCode>0.00</c:formatCode>
                <c:ptCount val="3"/>
                <c:pt idx="0">
                  <c:v>21.0</c:v>
                </c:pt>
                <c:pt idx="1">
                  <c:v>11.4436</c:v>
                </c:pt>
                <c:pt idx="2">
                  <c:v>19.9444</c:v>
                </c:pt>
              </c:numCache>
            </c:numRef>
          </c:val>
        </c:ser>
        <c:ser>
          <c:idx val="1"/>
          <c:order val="1"/>
          <c:tx>
            <c:strRef>
              <c:f>Sheet1!$A$3</c:f>
              <c:strCache>
                <c:ptCount val="1"/>
                <c:pt idx="0">
                  <c:v>Post</c:v>
                </c:pt>
              </c:strCache>
            </c:strRef>
          </c:tx>
          <c:spPr>
            <a:gradFill flip="none" rotWithShape="1">
              <a:gsLst>
                <a:gs pos="0">
                  <a:srgbClr val="800000"/>
                </a:gs>
                <a:gs pos="100000">
                  <a:schemeClr val="accent2">
                    <a:lumMod val="75000"/>
                  </a:schemeClr>
                </a:gs>
              </a:gsLst>
              <a:lin ang="5400000" scaled="0"/>
              <a:tileRect/>
            </a:gradFill>
            <a:ln w="19050" cmpd="sng">
              <a:solidFill>
                <a:srgbClr val="000000"/>
              </a:solidFill>
            </a:ln>
          </c:spPr>
          <c:invertIfNegative val="0"/>
          <c:dLbls>
            <c:delete val="1"/>
          </c:dLbls>
          <c:cat>
            <c:strRef>
              <c:f>Sheet1!$B$1:$D$1</c:f>
              <c:strCache>
                <c:ptCount val="3"/>
                <c:pt idx="0">
                  <c:v>VQ-Progress</c:v>
                </c:pt>
                <c:pt idx="1">
                  <c:v>VQ-Obstruction</c:v>
                </c:pt>
                <c:pt idx="2">
                  <c:v>AAQ-II</c:v>
                </c:pt>
              </c:strCache>
            </c:strRef>
          </c:cat>
          <c:val>
            <c:numRef>
              <c:f>Sheet1!$B$3:$D$3</c:f>
              <c:numCache>
                <c:formatCode>0.00</c:formatCode>
                <c:ptCount val="3"/>
                <c:pt idx="0">
                  <c:v>24.7205</c:v>
                </c:pt>
                <c:pt idx="1">
                  <c:v>6.4091</c:v>
                </c:pt>
                <c:pt idx="2">
                  <c:v>16.6818</c:v>
                </c:pt>
              </c:numCache>
            </c:numRef>
          </c:val>
        </c:ser>
        <c:dLbls>
          <c:dLblPos val="inEnd"/>
          <c:showLegendKey val="0"/>
          <c:showVal val="1"/>
          <c:showCatName val="0"/>
          <c:showSerName val="0"/>
          <c:showPercent val="0"/>
          <c:showBubbleSize val="0"/>
        </c:dLbls>
        <c:gapWidth val="150"/>
        <c:axId val="-2124761992"/>
        <c:axId val="-2124357368"/>
      </c:barChart>
      <c:catAx>
        <c:axId val="-2124761992"/>
        <c:scaling>
          <c:orientation val="minMax"/>
        </c:scaling>
        <c:delete val="0"/>
        <c:axPos val="b"/>
        <c:majorTickMark val="out"/>
        <c:minorTickMark val="none"/>
        <c:tickLblPos val="nextTo"/>
        <c:spPr>
          <a:ln w="19050">
            <a:solidFill>
              <a:schemeClr val="tx1"/>
            </a:solidFill>
          </a:ln>
        </c:spPr>
        <c:crossAx val="-2124357368"/>
        <c:crosses val="autoZero"/>
        <c:auto val="1"/>
        <c:lblAlgn val="ctr"/>
        <c:lblOffset val="100"/>
        <c:noMultiLvlLbl val="0"/>
      </c:catAx>
      <c:valAx>
        <c:axId val="-2124357368"/>
        <c:scaling>
          <c:orientation val="minMax"/>
          <c:max val="25.0"/>
        </c:scaling>
        <c:delete val="0"/>
        <c:axPos val="l"/>
        <c:majorGridlines>
          <c:spPr>
            <a:ln w="19050">
              <a:solidFill>
                <a:schemeClr val="tx1"/>
              </a:solidFill>
            </a:ln>
          </c:spPr>
        </c:majorGridlines>
        <c:numFmt formatCode="0" sourceLinked="0"/>
        <c:majorTickMark val="out"/>
        <c:minorTickMark val="out"/>
        <c:tickLblPos val="nextTo"/>
        <c:spPr>
          <a:ln w="19050">
            <a:solidFill>
              <a:schemeClr val="tx1"/>
            </a:solidFill>
          </a:ln>
        </c:spPr>
        <c:txPr>
          <a:bodyPr/>
          <a:lstStyle/>
          <a:p>
            <a:pPr algn="r">
              <a:defRPr/>
            </a:pPr>
            <a:endParaRPr lang="en-US"/>
          </a:p>
        </c:txPr>
        <c:crossAx val="-2124761992"/>
        <c:crosses val="autoZero"/>
        <c:crossBetween val="between"/>
      </c:valAx>
      <c:spPr>
        <a:ln w="12700"/>
      </c:spPr>
    </c:plotArea>
    <c:legend>
      <c:legendPos val="r"/>
      <c:layout>
        <c:manualLayout>
          <c:xMode val="edge"/>
          <c:yMode val="edge"/>
          <c:x val="0.89131271360864"/>
          <c:y val="0.348170782629444"/>
          <c:w val="0.0920206197246927"/>
          <c:h val="0.254416010498688"/>
        </c:manualLayout>
      </c:layout>
      <c:overlay val="0"/>
    </c:legend>
    <c:plotVisOnly val="1"/>
    <c:dispBlanksAs val="gap"/>
    <c:showDLblsOverMax val="0"/>
  </c:chart>
  <c:spPr>
    <a:solidFill>
      <a:srgbClr val="FFFFFF"/>
    </a:solidFill>
    <a:ln w="12700">
      <a:solidFill>
        <a:schemeClr val="tx1"/>
      </a:solidFill>
    </a:ln>
    <a:effectLst>
      <a:outerShdw blurRad="50800" dist="38100" dir="5400000" algn="t" rotWithShape="0">
        <a:prstClr val="black">
          <a:alpha val="40000"/>
        </a:prstClr>
      </a:outerShdw>
    </a:effectLst>
  </c:spPr>
  <c:txPr>
    <a:bodyPr/>
    <a:lstStyle/>
    <a:p>
      <a:pPr>
        <a:defRPr sz="2400">
          <a:latin typeface="Times New Roman"/>
          <a:cs typeface="Times New Roman"/>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A2B036-816B-1B45-B87F-4A13D1821CFF}" type="doc">
      <dgm:prSet loTypeId="urn:microsoft.com/office/officeart/2005/8/layout/radial5" loCatId="" qsTypeId="urn:microsoft.com/office/officeart/2005/8/quickstyle/3D4" qsCatId="3D" csTypeId="urn:microsoft.com/office/officeart/2005/8/colors/colorful2" csCatId="colorful" phldr="1"/>
      <dgm:spPr/>
      <dgm:t>
        <a:bodyPr/>
        <a:lstStyle/>
        <a:p>
          <a:endParaRPr lang="en-US"/>
        </a:p>
      </dgm:t>
    </dgm:pt>
    <dgm:pt modelId="{A126814D-0BC6-1743-9C96-2BBF7E8AECBC}">
      <dgm:prSet phldrT="[Text]" custT="1">
        <dgm:style>
          <a:lnRef idx="2">
            <a:schemeClr val="accent2">
              <a:shade val="50000"/>
            </a:schemeClr>
          </a:lnRef>
          <a:fillRef idx="1">
            <a:schemeClr val="accent2"/>
          </a:fillRef>
          <a:effectRef idx="0">
            <a:schemeClr val="accent2"/>
          </a:effectRef>
          <a:fontRef idx="minor">
            <a:schemeClr val="lt1"/>
          </a:fontRef>
        </dgm:style>
      </dgm:prSet>
      <dgm:spPr>
        <a:solidFill>
          <a:schemeClr val="accent2">
            <a:lumMod val="40000"/>
            <a:lumOff val="60000"/>
          </a:schemeClr>
        </a:solidFill>
        <a:ln>
          <a:solidFill>
            <a:schemeClr val="accent2">
              <a:lumMod val="60000"/>
              <a:lumOff val="40000"/>
            </a:schemeClr>
          </a:solidFill>
        </a:ln>
      </dgm:spPr>
      <dgm:t>
        <a:bodyPr lIns="0" tIns="0" rIns="0" bIns="0"/>
        <a:lstStyle/>
        <a:p>
          <a:r>
            <a:rPr lang="en-US" sz="1900" b="1" dirty="0" smtClean="0">
              <a:solidFill>
                <a:srgbClr val="000000"/>
              </a:solidFill>
              <a:latin typeface="Arial"/>
              <a:cs typeface="Arial"/>
            </a:rPr>
            <a:t>ACT workshops</a:t>
          </a:r>
          <a:endParaRPr lang="en-US" sz="1900" b="1" dirty="0">
            <a:solidFill>
              <a:srgbClr val="000000"/>
            </a:solidFill>
          </a:endParaRPr>
        </a:p>
      </dgm:t>
    </dgm:pt>
    <dgm:pt modelId="{9D70A291-E8DF-BC46-9E80-CA52EA290506}" type="parTrans" cxnId="{35CBB45D-EA65-3440-8C76-51229330E599}">
      <dgm:prSet>
        <dgm:style>
          <a:lnRef idx="1">
            <a:schemeClr val="accent2"/>
          </a:lnRef>
          <a:fillRef idx="2">
            <a:schemeClr val="accent2"/>
          </a:fillRef>
          <a:effectRef idx="1">
            <a:schemeClr val="accent2"/>
          </a:effectRef>
          <a:fontRef idx="minor">
            <a:schemeClr val="dk1"/>
          </a:fontRef>
        </dgm:style>
      </dgm:prSet>
      <dgm:spPr>
        <a:solidFill>
          <a:srgbClr val="D99694"/>
        </a:solidFill>
      </dgm:spPr>
      <dgm:t>
        <a:bodyPr/>
        <a:lstStyle/>
        <a:p>
          <a:endParaRPr lang="en-US">
            <a:solidFill>
              <a:srgbClr val="000000"/>
            </a:solidFill>
          </a:endParaRPr>
        </a:p>
      </dgm:t>
    </dgm:pt>
    <dgm:pt modelId="{CEB639BF-A9CB-B040-89A1-DDFFDA5F586A}" type="sibTrans" cxnId="{35CBB45D-EA65-3440-8C76-51229330E599}">
      <dgm:prSet/>
      <dgm:spPr/>
      <dgm:t>
        <a:bodyPr/>
        <a:lstStyle/>
        <a:p>
          <a:endParaRPr lang="en-US"/>
        </a:p>
      </dgm:t>
    </dgm:pt>
    <dgm:pt modelId="{84F79B0E-9649-9746-9818-B84C5C4771EF}">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chemeClr val="accent1">
            <a:lumMod val="75000"/>
          </a:schemeClr>
        </a:solidFill>
        <a:ln>
          <a:solidFill>
            <a:srgbClr val="17375E"/>
          </a:solidFill>
        </a:ln>
      </dgm:spPr>
      <dgm:t>
        <a:bodyPr/>
        <a:lstStyle/>
        <a:p>
          <a:r>
            <a:rPr lang="en-US" sz="1900" b="1" dirty="0" smtClean="0">
              <a:solidFill>
                <a:srgbClr val="000000"/>
              </a:solidFill>
              <a:latin typeface="Arial"/>
              <a:cs typeface="Arial"/>
            </a:rPr>
            <a:t>Yoga Classes</a:t>
          </a:r>
          <a:endParaRPr lang="en-US" sz="1900" b="1" dirty="0">
            <a:solidFill>
              <a:srgbClr val="000000"/>
            </a:solidFill>
          </a:endParaRPr>
        </a:p>
      </dgm:t>
    </dgm:pt>
    <dgm:pt modelId="{3EBBB592-FFE8-0143-879D-E382F88132E3}" type="parTrans" cxnId="{3A492F56-9A87-4843-9F7B-510753DF333C}">
      <dgm:prSet>
        <dgm:style>
          <a:lnRef idx="1">
            <a:schemeClr val="accent1"/>
          </a:lnRef>
          <a:fillRef idx="2">
            <a:schemeClr val="accent1"/>
          </a:fillRef>
          <a:effectRef idx="1">
            <a:schemeClr val="accent1"/>
          </a:effectRef>
          <a:fontRef idx="minor">
            <a:schemeClr val="dk1"/>
          </a:fontRef>
        </dgm:style>
      </dgm:prSet>
      <dgm:spPr>
        <a:solidFill>
          <a:srgbClr val="8EB4E3"/>
        </a:solidFill>
        <a:ln>
          <a:solidFill>
            <a:srgbClr val="4F81BD"/>
          </a:solidFill>
        </a:ln>
      </dgm:spPr>
      <dgm:t>
        <a:bodyPr/>
        <a:lstStyle/>
        <a:p>
          <a:endParaRPr lang="en-US">
            <a:solidFill>
              <a:srgbClr val="000000"/>
            </a:solidFill>
          </a:endParaRPr>
        </a:p>
      </dgm:t>
    </dgm:pt>
    <dgm:pt modelId="{E0C632F3-0599-3349-B406-D8833F5FF08A}" type="sibTrans" cxnId="{3A492F56-9A87-4843-9F7B-510753DF333C}">
      <dgm:prSet/>
      <dgm:spPr/>
      <dgm:t>
        <a:bodyPr/>
        <a:lstStyle/>
        <a:p>
          <a:endParaRPr lang="en-US"/>
        </a:p>
      </dgm:t>
    </dgm:pt>
    <dgm:pt modelId="{561331A7-D554-C444-AC44-8F0CBD9A95C1}">
      <dgm:prSet phldrT="[Text]" custT="1">
        <dgm:style>
          <a:lnRef idx="2">
            <a:schemeClr val="accent6">
              <a:shade val="50000"/>
            </a:schemeClr>
          </a:lnRef>
          <a:fillRef idx="1">
            <a:schemeClr val="accent6"/>
          </a:fillRef>
          <a:effectRef idx="0">
            <a:schemeClr val="accent6"/>
          </a:effectRef>
          <a:fontRef idx="minor">
            <a:schemeClr val="lt1"/>
          </a:fontRef>
        </dgm:style>
      </dgm:prSet>
      <dgm:spPr>
        <a:solidFill>
          <a:schemeClr val="accent1"/>
        </a:solidFill>
        <a:ln>
          <a:solidFill>
            <a:schemeClr val="accent1">
              <a:lumMod val="75000"/>
            </a:schemeClr>
          </a:solidFill>
        </a:ln>
      </dgm:spPr>
      <dgm:t>
        <a:bodyPr/>
        <a:lstStyle/>
        <a:p>
          <a:r>
            <a:rPr lang="en-US" sz="1800" b="1" dirty="0" smtClean="0">
              <a:solidFill>
                <a:srgbClr val="000000"/>
              </a:solidFill>
              <a:latin typeface="Arial"/>
              <a:cs typeface="Arial"/>
            </a:rPr>
            <a:t>Group camp activities</a:t>
          </a:r>
          <a:endParaRPr lang="en-US" sz="1400" b="0" dirty="0">
            <a:solidFill>
              <a:srgbClr val="000000"/>
            </a:solidFill>
          </a:endParaRPr>
        </a:p>
      </dgm:t>
    </dgm:pt>
    <dgm:pt modelId="{8BE23A52-F35E-4240-BD63-82AABF5018BA}" type="parTrans" cxnId="{C9669BD8-040D-A146-A6EA-128D51F46785}">
      <dgm:prSet>
        <dgm:style>
          <a:lnRef idx="1">
            <a:schemeClr val="accent6"/>
          </a:lnRef>
          <a:fillRef idx="2">
            <a:schemeClr val="accent6"/>
          </a:fillRef>
          <a:effectRef idx="1">
            <a:schemeClr val="accent6"/>
          </a:effectRef>
          <a:fontRef idx="minor">
            <a:schemeClr val="dk1"/>
          </a:fontRef>
        </dgm:style>
      </dgm:prSet>
      <dgm:spPr>
        <a:solidFill>
          <a:srgbClr val="8EB4E3"/>
        </a:solidFill>
        <a:ln>
          <a:solidFill>
            <a:srgbClr val="4F81BD"/>
          </a:solidFill>
        </a:ln>
      </dgm:spPr>
      <dgm:t>
        <a:bodyPr/>
        <a:lstStyle/>
        <a:p>
          <a:endParaRPr lang="en-US">
            <a:solidFill>
              <a:srgbClr val="000000"/>
            </a:solidFill>
          </a:endParaRPr>
        </a:p>
      </dgm:t>
    </dgm:pt>
    <dgm:pt modelId="{AA3BC98D-D8B1-F846-AC8F-E447EC79CE83}" type="sibTrans" cxnId="{C9669BD8-040D-A146-A6EA-128D51F46785}">
      <dgm:prSet/>
      <dgm:spPr/>
      <dgm:t>
        <a:bodyPr/>
        <a:lstStyle/>
        <a:p>
          <a:endParaRPr lang="en-US"/>
        </a:p>
      </dgm:t>
    </dgm:pt>
    <dgm:pt modelId="{26EE177C-67FD-9949-8209-5627FF5E9477}">
      <dgm:prSet phldrT="[Text]" custT="1"/>
      <dgm:spPr>
        <a:solidFill>
          <a:schemeClr val="tx2">
            <a:lumMod val="60000"/>
            <a:lumOff val="40000"/>
          </a:schemeClr>
        </a:solidFill>
        <a:ln w="28575" cmpd="sng">
          <a:solidFill>
            <a:srgbClr val="4F81BD"/>
          </a:solidFill>
        </a:ln>
        <a:effectLst/>
        <a:scene3d>
          <a:camera prst="orthographicFront"/>
          <a:lightRig rig="chilly" dir="t"/>
        </a:scene3d>
        <a:sp3d prstMaterial="translucentPowder"/>
      </dgm:spPr>
      <dgm:t>
        <a:bodyPr lIns="0" tIns="0" rIns="0" bIns="0"/>
        <a:lstStyle/>
        <a:p>
          <a:r>
            <a:rPr lang="en-US" sz="1800" b="1" dirty="0" smtClean="0">
              <a:solidFill>
                <a:srgbClr val="000000"/>
              </a:solidFill>
              <a:latin typeface="Arial"/>
              <a:cs typeface="Arial"/>
            </a:rPr>
            <a:t>Personal empower-</a:t>
          </a:r>
          <a:r>
            <a:rPr lang="en-US" sz="1800" b="1" dirty="0" err="1" smtClean="0">
              <a:solidFill>
                <a:srgbClr val="000000"/>
              </a:solidFill>
              <a:latin typeface="Arial"/>
              <a:cs typeface="Arial"/>
            </a:rPr>
            <a:t>ment</a:t>
          </a:r>
          <a:r>
            <a:rPr lang="en-US" sz="1800" b="1" dirty="0" smtClean="0">
              <a:solidFill>
                <a:srgbClr val="000000"/>
              </a:solidFill>
              <a:latin typeface="Arial"/>
              <a:cs typeface="Arial"/>
            </a:rPr>
            <a:t> exercises</a:t>
          </a:r>
          <a:endParaRPr lang="en-US" sz="1800" b="0" i="0" dirty="0">
            <a:solidFill>
              <a:srgbClr val="000000"/>
            </a:solidFill>
          </a:endParaRPr>
        </a:p>
      </dgm:t>
    </dgm:pt>
    <dgm:pt modelId="{302251E0-E364-5C4D-A814-D7131DC8BEA5}" type="parTrans" cxnId="{2F00073F-DD5B-5642-9086-728B87B79F59}">
      <dgm:prSet/>
      <dgm:spPr>
        <a:solidFill>
          <a:schemeClr val="tx2">
            <a:lumMod val="40000"/>
            <a:lumOff val="60000"/>
          </a:schemeClr>
        </a:solidFill>
        <a:ln>
          <a:solidFill>
            <a:schemeClr val="accent1"/>
          </a:solidFill>
        </a:ln>
      </dgm:spPr>
      <dgm:t>
        <a:bodyPr/>
        <a:lstStyle/>
        <a:p>
          <a:endParaRPr lang="en-US">
            <a:solidFill>
              <a:srgbClr val="000000"/>
            </a:solidFill>
          </a:endParaRPr>
        </a:p>
      </dgm:t>
    </dgm:pt>
    <dgm:pt modelId="{F101E23A-81F8-2146-96BD-5DEC346FA7CC}" type="sibTrans" cxnId="{2F00073F-DD5B-5642-9086-728B87B79F59}">
      <dgm:prSet/>
      <dgm:spPr/>
      <dgm:t>
        <a:bodyPr/>
        <a:lstStyle/>
        <a:p>
          <a:endParaRPr lang="en-US"/>
        </a:p>
      </dgm:t>
    </dgm:pt>
    <dgm:pt modelId="{DCDB66EA-2C4B-DA49-8AC5-CE82B2BE0D77}">
      <dgm:prSet custT="1">
        <dgm:style>
          <a:lnRef idx="2">
            <a:schemeClr val="accent3">
              <a:shade val="50000"/>
            </a:schemeClr>
          </a:lnRef>
          <a:fillRef idx="1">
            <a:schemeClr val="accent3"/>
          </a:fillRef>
          <a:effectRef idx="0">
            <a:schemeClr val="accent3"/>
          </a:effectRef>
          <a:fontRef idx="minor">
            <a:schemeClr val="lt1"/>
          </a:fontRef>
        </dgm:style>
      </dgm:prSet>
      <dgm:spPr>
        <a:solidFill>
          <a:schemeClr val="accent2">
            <a:lumMod val="60000"/>
            <a:lumOff val="40000"/>
          </a:schemeClr>
        </a:solidFill>
        <a:ln>
          <a:solidFill>
            <a:schemeClr val="accent2"/>
          </a:solidFill>
        </a:ln>
      </dgm:spPr>
      <dgm:t>
        <a:bodyPr/>
        <a:lstStyle/>
        <a:p>
          <a:r>
            <a:rPr lang="en-US" sz="1900" b="1" dirty="0" smtClean="0">
              <a:solidFill>
                <a:srgbClr val="000000"/>
              </a:solidFill>
              <a:latin typeface="Arial"/>
              <a:cs typeface="Arial"/>
            </a:rPr>
            <a:t>Sharing personal growth stories</a:t>
          </a:r>
        </a:p>
      </dgm:t>
    </dgm:pt>
    <dgm:pt modelId="{A63E3787-D4FD-9648-A0C7-0636818D48A3}" type="parTrans" cxnId="{29F47465-B9F7-5A4F-B958-FAD505386324}">
      <dgm:prSet>
        <dgm:style>
          <a:lnRef idx="1">
            <a:schemeClr val="accent3"/>
          </a:lnRef>
          <a:fillRef idx="2">
            <a:schemeClr val="accent3"/>
          </a:fillRef>
          <a:effectRef idx="1">
            <a:schemeClr val="accent3"/>
          </a:effectRef>
          <a:fontRef idx="minor">
            <a:schemeClr val="dk1"/>
          </a:fontRef>
        </dgm:style>
      </dgm:prSet>
      <dgm:spPr>
        <a:solidFill>
          <a:srgbClr val="D99694"/>
        </a:solidFill>
        <a:ln>
          <a:solidFill>
            <a:srgbClr val="C0504D"/>
          </a:solidFill>
        </a:ln>
      </dgm:spPr>
      <dgm:t>
        <a:bodyPr/>
        <a:lstStyle/>
        <a:p>
          <a:endParaRPr lang="en-US">
            <a:solidFill>
              <a:srgbClr val="000000"/>
            </a:solidFill>
          </a:endParaRPr>
        </a:p>
      </dgm:t>
    </dgm:pt>
    <dgm:pt modelId="{7C6CB521-072B-A641-ABFC-2C4B7863B29A}" type="sibTrans" cxnId="{29F47465-B9F7-5A4F-B958-FAD505386324}">
      <dgm:prSet/>
      <dgm:spPr/>
      <dgm:t>
        <a:bodyPr/>
        <a:lstStyle/>
        <a:p>
          <a:endParaRPr lang="en-US"/>
        </a:p>
      </dgm:t>
    </dgm:pt>
    <dgm:pt modelId="{BE3FEB31-5018-9A45-BA6E-621853B9105E}">
      <dgm:prSet custT="1">
        <dgm:style>
          <a:lnRef idx="2">
            <a:schemeClr val="accent4">
              <a:shade val="50000"/>
            </a:schemeClr>
          </a:lnRef>
          <a:fillRef idx="1">
            <a:schemeClr val="accent4"/>
          </a:fillRef>
          <a:effectRef idx="0">
            <a:schemeClr val="accent4"/>
          </a:effectRef>
          <a:fontRef idx="minor">
            <a:schemeClr val="lt1"/>
          </a:fontRef>
        </dgm:style>
      </dgm:prSet>
      <dgm:spPr>
        <a:solidFill>
          <a:schemeClr val="accent2"/>
        </a:solidFill>
        <a:ln>
          <a:solidFill>
            <a:schemeClr val="accent2">
              <a:lumMod val="75000"/>
            </a:schemeClr>
          </a:solidFill>
        </a:ln>
      </dgm:spPr>
      <dgm:t>
        <a:bodyPr/>
        <a:lstStyle/>
        <a:p>
          <a:r>
            <a:rPr lang="en-US" sz="1900" b="1" dirty="0" smtClean="0">
              <a:solidFill>
                <a:srgbClr val="000000"/>
              </a:solidFill>
              <a:latin typeface="Arial"/>
              <a:cs typeface="Arial"/>
            </a:rPr>
            <a:t>Family meals &amp; campfire socializing</a:t>
          </a:r>
        </a:p>
      </dgm:t>
    </dgm:pt>
    <dgm:pt modelId="{09E9447D-4403-F141-A055-EBE41FD7CF24}" type="parTrans" cxnId="{12BBCFD9-7E51-0549-AB5C-809B889C4ED5}">
      <dgm:prSet>
        <dgm:style>
          <a:lnRef idx="1">
            <a:schemeClr val="accent4"/>
          </a:lnRef>
          <a:fillRef idx="2">
            <a:schemeClr val="accent4"/>
          </a:fillRef>
          <a:effectRef idx="1">
            <a:schemeClr val="accent4"/>
          </a:effectRef>
          <a:fontRef idx="minor">
            <a:schemeClr val="dk1"/>
          </a:fontRef>
        </dgm:style>
      </dgm:prSet>
      <dgm:spPr>
        <a:solidFill>
          <a:srgbClr val="D99694"/>
        </a:solidFill>
        <a:ln>
          <a:solidFill>
            <a:srgbClr val="C0504D"/>
          </a:solidFill>
        </a:ln>
      </dgm:spPr>
      <dgm:t>
        <a:bodyPr/>
        <a:lstStyle/>
        <a:p>
          <a:endParaRPr lang="en-US">
            <a:solidFill>
              <a:srgbClr val="000000"/>
            </a:solidFill>
          </a:endParaRPr>
        </a:p>
      </dgm:t>
    </dgm:pt>
    <dgm:pt modelId="{1622DF40-4876-F940-8299-28184582199C}" type="sibTrans" cxnId="{12BBCFD9-7E51-0549-AB5C-809B889C4ED5}">
      <dgm:prSet/>
      <dgm:spPr/>
      <dgm:t>
        <a:bodyPr/>
        <a:lstStyle/>
        <a:p>
          <a:endParaRPr lang="en-US"/>
        </a:p>
      </dgm:t>
    </dgm:pt>
    <dgm:pt modelId="{27D4F2E8-9B51-A545-916F-2A6AAC4E9E7F}">
      <dgm:prSet phldrT="[Text]"/>
      <dgm:spPr>
        <a:solidFill>
          <a:srgbClr val="FFFFFF"/>
        </a:solidFill>
        <a:ln w="76200" cmpd="sng">
          <a:noFill/>
        </a:ln>
      </dgm:spPr>
      <dgm:t>
        <a:bodyPr/>
        <a:lstStyle/>
        <a:p>
          <a:endParaRPr lang="en-US" dirty="0">
            <a:solidFill>
              <a:srgbClr val="000000"/>
            </a:solidFill>
          </a:endParaRPr>
        </a:p>
      </dgm:t>
    </dgm:pt>
    <dgm:pt modelId="{E3D033B3-CA42-964D-B29D-71D9FFC329C0}" type="sibTrans" cxnId="{95237746-4968-E249-9F79-62B76A4C1058}">
      <dgm:prSet/>
      <dgm:spPr/>
      <dgm:t>
        <a:bodyPr/>
        <a:lstStyle/>
        <a:p>
          <a:endParaRPr lang="en-US"/>
        </a:p>
      </dgm:t>
    </dgm:pt>
    <dgm:pt modelId="{88F02BB4-1F2D-A045-80D0-3CD8E9AD5E4B}" type="parTrans" cxnId="{95237746-4968-E249-9F79-62B76A4C1058}">
      <dgm:prSet/>
      <dgm:spPr/>
      <dgm:t>
        <a:bodyPr/>
        <a:lstStyle/>
        <a:p>
          <a:endParaRPr lang="en-US"/>
        </a:p>
      </dgm:t>
    </dgm:pt>
    <dgm:pt modelId="{9075FFAA-DC08-D748-A8D3-E79035162BE7}" type="pres">
      <dgm:prSet presAssocID="{35A2B036-816B-1B45-B87F-4A13D1821CFF}" presName="Name0" presStyleCnt="0">
        <dgm:presLayoutVars>
          <dgm:chMax val="1"/>
          <dgm:dir/>
          <dgm:animLvl val="ctr"/>
          <dgm:resizeHandles val="exact"/>
        </dgm:presLayoutVars>
      </dgm:prSet>
      <dgm:spPr/>
      <dgm:t>
        <a:bodyPr/>
        <a:lstStyle/>
        <a:p>
          <a:endParaRPr lang="en-US"/>
        </a:p>
      </dgm:t>
    </dgm:pt>
    <dgm:pt modelId="{46297416-5D3F-C94E-9FCB-864962A751D5}" type="pres">
      <dgm:prSet presAssocID="{27D4F2E8-9B51-A545-916F-2A6AAC4E9E7F}" presName="centerShape" presStyleLbl="node0" presStyleIdx="0" presStyleCnt="1" custScaleX="145720" custScaleY="145720"/>
      <dgm:spPr/>
      <dgm:t>
        <a:bodyPr/>
        <a:lstStyle/>
        <a:p>
          <a:endParaRPr lang="en-US"/>
        </a:p>
      </dgm:t>
    </dgm:pt>
    <dgm:pt modelId="{2511D0A5-DFDF-4B42-BA91-8E12E82EC353}" type="pres">
      <dgm:prSet presAssocID="{9D70A291-E8DF-BC46-9E80-CA52EA290506}" presName="parTrans" presStyleLbl="sibTrans2D1" presStyleIdx="0" presStyleCnt="6"/>
      <dgm:spPr/>
      <dgm:t>
        <a:bodyPr/>
        <a:lstStyle/>
        <a:p>
          <a:endParaRPr lang="en-US"/>
        </a:p>
      </dgm:t>
    </dgm:pt>
    <dgm:pt modelId="{A4D7E3F1-2378-EE47-B1A6-BAE11EB511B3}" type="pres">
      <dgm:prSet presAssocID="{9D70A291-E8DF-BC46-9E80-CA52EA290506}" presName="connectorText" presStyleLbl="sibTrans2D1" presStyleIdx="0" presStyleCnt="6"/>
      <dgm:spPr/>
      <dgm:t>
        <a:bodyPr/>
        <a:lstStyle/>
        <a:p>
          <a:endParaRPr lang="en-US"/>
        </a:p>
      </dgm:t>
    </dgm:pt>
    <dgm:pt modelId="{532C7AAC-7514-E849-A91C-EB2252308042}" type="pres">
      <dgm:prSet presAssocID="{A126814D-0BC6-1743-9C96-2BBF7E8AECBC}" presName="node" presStyleLbl="node1" presStyleIdx="0" presStyleCnt="6" custScaleX="118610" custScaleY="118610">
        <dgm:presLayoutVars>
          <dgm:bulletEnabled val="1"/>
        </dgm:presLayoutVars>
      </dgm:prSet>
      <dgm:spPr/>
      <dgm:t>
        <a:bodyPr/>
        <a:lstStyle/>
        <a:p>
          <a:endParaRPr lang="en-US"/>
        </a:p>
      </dgm:t>
    </dgm:pt>
    <dgm:pt modelId="{72A86834-6093-3646-A3F5-562DE9944AFE}" type="pres">
      <dgm:prSet presAssocID="{3EBBB592-FFE8-0143-879D-E382F88132E3}" presName="parTrans" presStyleLbl="sibTrans2D1" presStyleIdx="1" presStyleCnt="6"/>
      <dgm:spPr/>
      <dgm:t>
        <a:bodyPr/>
        <a:lstStyle/>
        <a:p>
          <a:endParaRPr lang="en-US"/>
        </a:p>
      </dgm:t>
    </dgm:pt>
    <dgm:pt modelId="{02AED580-A56B-D748-B055-AFE485F1D899}" type="pres">
      <dgm:prSet presAssocID="{3EBBB592-FFE8-0143-879D-E382F88132E3}" presName="connectorText" presStyleLbl="sibTrans2D1" presStyleIdx="1" presStyleCnt="6"/>
      <dgm:spPr/>
      <dgm:t>
        <a:bodyPr/>
        <a:lstStyle/>
        <a:p>
          <a:endParaRPr lang="en-US"/>
        </a:p>
      </dgm:t>
    </dgm:pt>
    <dgm:pt modelId="{9827CDA2-8CE1-A949-A9C9-E958DE887273}" type="pres">
      <dgm:prSet presAssocID="{84F79B0E-9649-9746-9818-B84C5C4771EF}" presName="node" presStyleLbl="node1" presStyleIdx="1" presStyleCnt="6" custScaleX="118610" custScaleY="118610">
        <dgm:presLayoutVars>
          <dgm:bulletEnabled val="1"/>
        </dgm:presLayoutVars>
      </dgm:prSet>
      <dgm:spPr/>
      <dgm:t>
        <a:bodyPr/>
        <a:lstStyle/>
        <a:p>
          <a:endParaRPr lang="en-US"/>
        </a:p>
      </dgm:t>
    </dgm:pt>
    <dgm:pt modelId="{41422142-633B-3049-B349-B5E28591123D}" type="pres">
      <dgm:prSet presAssocID="{8BE23A52-F35E-4240-BD63-82AABF5018BA}" presName="parTrans" presStyleLbl="sibTrans2D1" presStyleIdx="2" presStyleCnt="6"/>
      <dgm:spPr/>
      <dgm:t>
        <a:bodyPr/>
        <a:lstStyle/>
        <a:p>
          <a:endParaRPr lang="en-US"/>
        </a:p>
      </dgm:t>
    </dgm:pt>
    <dgm:pt modelId="{AE8CE427-795F-C04B-8A3E-5FD7EE5A2A65}" type="pres">
      <dgm:prSet presAssocID="{8BE23A52-F35E-4240-BD63-82AABF5018BA}" presName="connectorText" presStyleLbl="sibTrans2D1" presStyleIdx="2" presStyleCnt="6"/>
      <dgm:spPr/>
      <dgm:t>
        <a:bodyPr/>
        <a:lstStyle/>
        <a:p>
          <a:endParaRPr lang="en-US"/>
        </a:p>
      </dgm:t>
    </dgm:pt>
    <dgm:pt modelId="{453DEC37-088A-9244-BD00-BEBA1E671492}" type="pres">
      <dgm:prSet presAssocID="{561331A7-D554-C444-AC44-8F0CBD9A95C1}" presName="node" presStyleLbl="node1" presStyleIdx="2" presStyleCnt="6" custScaleX="118610" custScaleY="118610">
        <dgm:presLayoutVars>
          <dgm:bulletEnabled val="1"/>
        </dgm:presLayoutVars>
      </dgm:prSet>
      <dgm:spPr/>
      <dgm:t>
        <a:bodyPr/>
        <a:lstStyle/>
        <a:p>
          <a:endParaRPr lang="en-US"/>
        </a:p>
      </dgm:t>
    </dgm:pt>
    <dgm:pt modelId="{B10D7217-254C-4245-AE49-8CF70F0552A3}" type="pres">
      <dgm:prSet presAssocID="{302251E0-E364-5C4D-A814-D7131DC8BEA5}" presName="parTrans" presStyleLbl="sibTrans2D1" presStyleIdx="3" presStyleCnt="6"/>
      <dgm:spPr/>
      <dgm:t>
        <a:bodyPr/>
        <a:lstStyle/>
        <a:p>
          <a:endParaRPr lang="en-US"/>
        </a:p>
      </dgm:t>
    </dgm:pt>
    <dgm:pt modelId="{F52DDA46-A9BD-274D-A34D-D37AF4DE9D04}" type="pres">
      <dgm:prSet presAssocID="{302251E0-E364-5C4D-A814-D7131DC8BEA5}" presName="connectorText" presStyleLbl="sibTrans2D1" presStyleIdx="3" presStyleCnt="6"/>
      <dgm:spPr/>
      <dgm:t>
        <a:bodyPr/>
        <a:lstStyle/>
        <a:p>
          <a:endParaRPr lang="en-US"/>
        </a:p>
      </dgm:t>
    </dgm:pt>
    <dgm:pt modelId="{4E465D3D-58B2-E948-8545-E3EE042BCC2C}" type="pres">
      <dgm:prSet presAssocID="{26EE177C-67FD-9949-8209-5627FF5E9477}" presName="node" presStyleLbl="node1" presStyleIdx="3" presStyleCnt="6" custScaleX="118610" custScaleY="118610">
        <dgm:presLayoutVars>
          <dgm:bulletEnabled val="1"/>
        </dgm:presLayoutVars>
      </dgm:prSet>
      <dgm:spPr/>
      <dgm:t>
        <a:bodyPr/>
        <a:lstStyle/>
        <a:p>
          <a:endParaRPr lang="en-US"/>
        </a:p>
      </dgm:t>
    </dgm:pt>
    <dgm:pt modelId="{DD812F20-5573-0F42-92ED-71F213656834}" type="pres">
      <dgm:prSet presAssocID="{09E9447D-4403-F141-A055-EBE41FD7CF24}" presName="parTrans" presStyleLbl="sibTrans2D1" presStyleIdx="4" presStyleCnt="6" custLinFactNeighborX="26142" custLinFactNeighborY="-4703"/>
      <dgm:spPr/>
      <dgm:t>
        <a:bodyPr/>
        <a:lstStyle/>
        <a:p>
          <a:endParaRPr lang="en-US"/>
        </a:p>
      </dgm:t>
    </dgm:pt>
    <dgm:pt modelId="{8CEB41EC-ED2E-1646-82C3-DBC73F12D3C8}" type="pres">
      <dgm:prSet presAssocID="{09E9447D-4403-F141-A055-EBE41FD7CF24}" presName="connectorText" presStyleLbl="sibTrans2D1" presStyleIdx="4" presStyleCnt="6"/>
      <dgm:spPr/>
      <dgm:t>
        <a:bodyPr/>
        <a:lstStyle/>
        <a:p>
          <a:endParaRPr lang="en-US"/>
        </a:p>
      </dgm:t>
    </dgm:pt>
    <dgm:pt modelId="{F475CA77-4DEE-A540-A0C8-B407A7F8AE5A}" type="pres">
      <dgm:prSet presAssocID="{BE3FEB31-5018-9A45-BA6E-621853B9105E}" presName="node" presStyleLbl="node1" presStyleIdx="4" presStyleCnt="6" custScaleX="118610" custScaleY="118610">
        <dgm:presLayoutVars>
          <dgm:bulletEnabled val="1"/>
        </dgm:presLayoutVars>
      </dgm:prSet>
      <dgm:spPr/>
      <dgm:t>
        <a:bodyPr/>
        <a:lstStyle/>
        <a:p>
          <a:endParaRPr lang="en-US"/>
        </a:p>
      </dgm:t>
    </dgm:pt>
    <dgm:pt modelId="{A6ACED25-7110-5049-8799-E1127C832305}" type="pres">
      <dgm:prSet presAssocID="{A63E3787-D4FD-9648-A0C7-0636818D48A3}" presName="parTrans" presStyleLbl="sibTrans2D1" presStyleIdx="5" presStyleCnt="6"/>
      <dgm:spPr/>
      <dgm:t>
        <a:bodyPr/>
        <a:lstStyle/>
        <a:p>
          <a:endParaRPr lang="en-US"/>
        </a:p>
      </dgm:t>
    </dgm:pt>
    <dgm:pt modelId="{4F7A0A7D-015D-FC41-BA50-E5A87EE9EB11}" type="pres">
      <dgm:prSet presAssocID="{A63E3787-D4FD-9648-A0C7-0636818D48A3}" presName="connectorText" presStyleLbl="sibTrans2D1" presStyleIdx="5" presStyleCnt="6"/>
      <dgm:spPr/>
      <dgm:t>
        <a:bodyPr/>
        <a:lstStyle/>
        <a:p>
          <a:endParaRPr lang="en-US"/>
        </a:p>
      </dgm:t>
    </dgm:pt>
    <dgm:pt modelId="{A5D8D2A2-CAC4-8E4E-95BB-DCC8E5B00580}" type="pres">
      <dgm:prSet presAssocID="{DCDB66EA-2C4B-DA49-8AC5-CE82B2BE0D77}" presName="node" presStyleLbl="node1" presStyleIdx="5" presStyleCnt="6" custScaleX="118610" custScaleY="118610">
        <dgm:presLayoutVars>
          <dgm:bulletEnabled val="1"/>
        </dgm:presLayoutVars>
      </dgm:prSet>
      <dgm:spPr/>
      <dgm:t>
        <a:bodyPr/>
        <a:lstStyle/>
        <a:p>
          <a:endParaRPr lang="en-US"/>
        </a:p>
      </dgm:t>
    </dgm:pt>
  </dgm:ptLst>
  <dgm:cxnLst>
    <dgm:cxn modelId="{9722D249-162C-9940-BC74-237FEEDAE0C9}" type="presOf" srcId="{09E9447D-4403-F141-A055-EBE41FD7CF24}" destId="{DD812F20-5573-0F42-92ED-71F213656834}" srcOrd="0" destOrd="0" presId="urn:microsoft.com/office/officeart/2005/8/layout/radial5"/>
    <dgm:cxn modelId="{7558E004-1D2A-5745-8EE3-19FED01C8678}" type="presOf" srcId="{BE3FEB31-5018-9A45-BA6E-621853B9105E}" destId="{F475CA77-4DEE-A540-A0C8-B407A7F8AE5A}" srcOrd="0" destOrd="0" presId="urn:microsoft.com/office/officeart/2005/8/layout/radial5"/>
    <dgm:cxn modelId="{12BBCFD9-7E51-0549-AB5C-809B889C4ED5}" srcId="{27D4F2E8-9B51-A545-916F-2A6AAC4E9E7F}" destId="{BE3FEB31-5018-9A45-BA6E-621853B9105E}" srcOrd="4" destOrd="0" parTransId="{09E9447D-4403-F141-A055-EBE41FD7CF24}" sibTransId="{1622DF40-4876-F940-8299-28184582199C}"/>
    <dgm:cxn modelId="{3BAAA76E-E32B-F543-A992-834F666DF171}" type="presOf" srcId="{302251E0-E364-5C4D-A814-D7131DC8BEA5}" destId="{F52DDA46-A9BD-274D-A34D-D37AF4DE9D04}" srcOrd="1" destOrd="0" presId="urn:microsoft.com/office/officeart/2005/8/layout/radial5"/>
    <dgm:cxn modelId="{861423B9-6A13-C646-AF88-F460C3F8F1CB}" type="presOf" srcId="{27D4F2E8-9B51-A545-916F-2A6AAC4E9E7F}" destId="{46297416-5D3F-C94E-9FCB-864962A751D5}" srcOrd="0" destOrd="0" presId="urn:microsoft.com/office/officeart/2005/8/layout/radial5"/>
    <dgm:cxn modelId="{3A492F56-9A87-4843-9F7B-510753DF333C}" srcId="{27D4F2E8-9B51-A545-916F-2A6AAC4E9E7F}" destId="{84F79B0E-9649-9746-9818-B84C5C4771EF}" srcOrd="1" destOrd="0" parTransId="{3EBBB592-FFE8-0143-879D-E382F88132E3}" sibTransId="{E0C632F3-0599-3349-B406-D8833F5FF08A}"/>
    <dgm:cxn modelId="{35CBB45D-EA65-3440-8C76-51229330E599}" srcId="{27D4F2E8-9B51-A545-916F-2A6AAC4E9E7F}" destId="{A126814D-0BC6-1743-9C96-2BBF7E8AECBC}" srcOrd="0" destOrd="0" parTransId="{9D70A291-E8DF-BC46-9E80-CA52EA290506}" sibTransId="{CEB639BF-A9CB-B040-89A1-DDFFDA5F586A}"/>
    <dgm:cxn modelId="{A86738C1-9834-F141-A586-0B57017CD297}" type="presOf" srcId="{DCDB66EA-2C4B-DA49-8AC5-CE82B2BE0D77}" destId="{A5D8D2A2-CAC4-8E4E-95BB-DCC8E5B00580}" srcOrd="0" destOrd="0" presId="urn:microsoft.com/office/officeart/2005/8/layout/radial5"/>
    <dgm:cxn modelId="{EAB0EBA5-7483-8F48-B024-2019245DC44B}" type="presOf" srcId="{8BE23A52-F35E-4240-BD63-82AABF5018BA}" destId="{41422142-633B-3049-B349-B5E28591123D}" srcOrd="0" destOrd="0" presId="urn:microsoft.com/office/officeart/2005/8/layout/radial5"/>
    <dgm:cxn modelId="{95237746-4968-E249-9F79-62B76A4C1058}" srcId="{35A2B036-816B-1B45-B87F-4A13D1821CFF}" destId="{27D4F2E8-9B51-A545-916F-2A6AAC4E9E7F}" srcOrd="0" destOrd="0" parTransId="{88F02BB4-1F2D-A045-80D0-3CD8E9AD5E4B}" sibTransId="{E3D033B3-CA42-964D-B29D-71D9FFC329C0}"/>
    <dgm:cxn modelId="{CD79932F-7E98-D543-93BE-04CA6E02DAAC}" type="presOf" srcId="{09E9447D-4403-F141-A055-EBE41FD7CF24}" destId="{8CEB41EC-ED2E-1646-82C3-DBC73F12D3C8}" srcOrd="1" destOrd="0" presId="urn:microsoft.com/office/officeart/2005/8/layout/radial5"/>
    <dgm:cxn modelId="{74FE8E37-DBD5-ED47-9BFC-B37732E0EE7F}" type="presOf" srcId="{302251E0-E364-5C4D-A814-D7131DC8BEA5}" destId="{B10D7217-254C-4245-AE49-8CF70F0552A3}" srcOrd="0" destOrd="0" presId="urn:microsoft.com/office/officeart/2005/8/layout/radial5"/>
    <dgm:cxn modelId="{618D7AE3-D3E8-8749-80D8-0CEC675A54CE}" type="presOf" srcId="{3EBBB592-FFE8-0143-879D-E382F88132E3}" destId="{72A86834-6093-3646-A3F5-562DE9944AFE}" srcOrd="0" destOrd="0" presId="urn:microsoft.com/office/officeart/2005/8/layout/radial5"/>
    <dgm:cxn modelId="{89B9D7AB-E69C-0A43-9A01-076880766A17}" type="presOf" srcId="{3EBBB592-FFE8-0143-879D-E382F88132E3}" destId="{02AED580-A56B-D748-B055-AFE485F1D899}" srcOrd="1" destOrd="0" presId="urn:microsoft.com/office/officeart/2005/8/layout/radial5"/>
    <dgm:cxn modelId="{A49E6101-1073-524B-A9DA-4F097CFF99D9}" type="presOf" srcId="{9D70A291-E8DF-BC46-9E80-CA52EA290506}" destId="{2511D0A5-DFDF-4B42-BA91-8E12E82EC353}" srcOrd="0" destOrd="0" presId="urn:microsoft.com/office/officeart/2005/8/layout/radial5"/>
    <dgm:cxn modelId="{C9669BD8-040D-A146-A6EA-128D51F46785}" srcId="{27D4F2E8-9B51-A545-916F-2A6AAC4E9E7F}" destId="{561331A7-D554-C444-AC44-8F0CBD9A95C1}" srcOrd="2" destOrd="0" parTransId="{8BE23A52-F35E-4240-BD63-82AABF5018BA}" sibTransId="{AA3BC98D-D8B1-F846-AC8F-E447EC79CE83}"/>
    <dgm:cxn modelId="{D5ABD011-2AAD-F143-9496-BA03193CADE0}" type="presOf" srcId="{561331A7-D554-C444-AC44-8F0CBD9A95C1}" destId="{453DEC37-088A-9244-BD00-BEBA1E671492}" srcOrd="0" destOrd="0" presId="urn:microsoft.com/office/officeart/2005/8/layout/radial5"/>
    <dgm:cxn modelId="{66D863D9-403D-3C47-9B67-9B76DCCA3883}" type="presOf" srcId="{A63E3787-D4FD-9648-A0C7-0636818D48A3}" destId="{4F7A0A7D-015D-FC41-BA50-E5A87EE9EB11}" srcOrd="1" destOrd="0" presId="urn:microsoft.com/office/officeart/2005/8/layout/radial5"/>
    <dgm:cxn modelId="{29F47465-B9F7-5A4F-B958-FAD505386324}" srcId="{27D4F2E8-9B51-A545-916F-2A6AAC4E9E7F}" destId="{DCDB66EA-2C4B-DA49-8AC5-CE82B2BE0D77}" srcOrd="5" destOrd="0" parTransId="{A63E3787-D4FD-9648-A0C7-0636818D48A3}" sibTransId="{7C6CB521-072B-A641-ABFC-2C4B7863B29A}"/>
    <dgm:cxn modelId="{2F00073F-DD5B-5642-9086-728B87B79F59}" srcId="{27D4F2E8-9B51-A545-916F-2A6AAC4E9E7F}" destId="{26EE177C-67FD-9949-8209-5627FF5E9477}" srcOrd="3" destOrd="0" parTransId="{302251E0-E364-5C4D-A814-D7131DC8BEA5}" sibTransId="{F101E23A-81F8-2146-96BD-5DEC346FA7CC}"/>
    <dgm:cxn modelId="{2D7DA9E0-CFA2-5A44-9DAA-21268DFC370D}" type="presOf" srcId="{84F79B0E-9649-9746-9818-B84C5C4771EF}" destId="{9827CDA2-8CE1-A949-A9C9-E958DE887273}" srcOrd="0" destOrd="0" presId="urn:microsoft.com/office/officeart/2005/8/layout/radial5"/>
    <dgm:cxn modelId="{78958112-F35D-3044-B5C0-A9B697726AD5}" type="presOf" srcId="{35A2B036-816B-1B45-B87F-4A13D1821CFF}" destId="{9075FFAA-DC08-D748-A8D3-E79035162BE7}" srcOrd="0" destOrd="0" presId="urn:microsoft.com/office/officeart/2005/8/layout/radial5"/>
    <dgm:cxn modelId="{00D32CEA-BEB9-6E46-BE6A-00D718EA5D3F}" type="presOf" srcId="{A126814D-0BC6-1743-9C96-2BBF7E8AECBC}" destId="{532C7AAC-7514-E849-A91C-EB2252308042}" srcOrd="0" destOrd="0" presId="urn:microsoft.com/office/officeart/2005/8/layout/radial5"/>
    <dgm:cxn modelId="{6B808496-AC87-0149-B665-17E87AC0C15B}" type="presOf" srcId="{A63E3787-D4FD-9648-A0C7-0636818D48A3}" destId="{A6ACED25-7110-5049-8799-E1127C832305}" srcOrd="0" destOrd="0" presId="urn:microsoft.com/office/officeart/2005/8/layout/radial5"/>
    <dgm:cxn modelId="{D9D90905-FA56-7643-8FA4-72DD8731C21A}" type="presOf" srcId="{26EE177C-67FD-9949-8209-5627FF5E9477}" destId="{4E465D3D-58B2-E948-8545-E3EE042BCC2C}" srcOrd="0" destOrd="0" presId="urn:microsoft.com/office/officeart/2005/8/layout/radial5"/>
    <dgm:cxn modelId="{A4CF1996-4B79-B145-BE1C-B0601C41364D}" type="presOf" srcId="{9D70A291-E8DF-BC46-9E80-CA52EA290506}" destId="{A4D7E3F1-2378-EE47-B1A6-BAE11EB511B3}" srcOrd="1" destOrd="0" presId="urn:microsoft.com/office/officeart/2005/8/layout/radial5"/>
    <dgm:cxn modelId="{E53213A3-554E-1849-BDEC-105B4FA63A8E}" type="presOf" srcId="{8BE23A52-F35E-4240-BD63-82AABF5018BA}" destId="{AE8CE427-795F-C04B-8A3E-5FD7EE5A2A65}" srcOrd="1" destOrd="0" presId="urn:microsoft.com/office/officeart/2005/8/layout/radial5"/>
    <dgm:cxn modelId="{B3D98291-6969-5B4E-A93D-3858D80FF098}" type="presParOf" srcId="{9075FFAA-DC08-D748-A8D3-E79035162BE7}" destId="{46297416-5D3F-C94E-9FCB-864962A751D5}" srcOrd="0" destOrd="0" presId="urn:microsoft.com/office/officeart/2005/8/layout/radial5"/>
    <dgm:cxn modelId="{8378417D-4173-E943-BED6-5D3404547281}" type="presParOf" srcId="{9075FFAA-DC08-D748-A8D3-E79035162BE7}" destId="{2511D0A5-DFDF-4B42-BA91-8E12E82EC353}" srcOrd="1" destOrd="0" presId="urn:microsoft.com/office/officeart/2005/8/layout/radial5"/>
    <dgm:cxn modelId="{2868E9D8-069A-9D45-850A-8665A917228D}" type="presParOf" srcId="{2511D0A5-DFDF-4B42-BA91-8E12E82EC353}" destId="{A4D7E3F1-2378-EE47-B1A6-BAE11EB511B3}" srcOrd="0" destOrd="0" presId="urn:microsoft.com/office/officeart/2005/8/layout/radial5"/>
    <dgm:cxn modelId="{9C2770A2-4444-C040-9B83-97389A61FE0A}" type="presParOf" srcId="{9075FFAA-DC08-D748-A8D3-E79035162BE7}" destId="{532C7AAC-7514-E849-A91C-EB2252308042}" srcOrd="2" destOrd="0" presId="urn:microsoft.com/office/officeart/2005/8/layout/radial5"/>
    <dgm:cxn modelId="{C696FDDE-E88C-2A48-956C-CB0333DEE90A}" type="presParOf" srcId="{9075FFAA-DC08-D748-A8D3-E79035162BE7}" destId="{72A86834-6093-3646-A3F5-562DE9944AFE}" srcOrd="3" destOrd="0" presId="urn:microsoft.com/office/officeart/2005/8/layout/radial5"/>
    <dgm:cxn modelId="{CE3C08BE-C918-5340-B774-A3AC520C5F6F}" type="presParOf" srcId="{72A86834-6093-3646-A3F5-562DE9944AFE}" destId="{02AED580-A56B-D748-B055-AFE485F1D899}" srcOrd="0" destOrd="0" presId="urn:microsoft.com/office/officeart/2005/8/layout/radial5"/>
    <dgm:cxn modelId="{C9989805-6E64-F846-BF16-182D64374613}" type="presParOf" srcId="{9075FFAA-DC08-D748-A8D3-E79035162BE7}" destId="{9827CDA2-8CE1-A949-A9C9-E958DE887273}" srcOrd="4" destOrd="0" presId="urn:microsoft.com/office/officeart/2005/8/layout/radial5"/>
    <dgm:cxn modelId="{F7659B88-6172-D343-AB51-FC29225FD718}" type="presParOf" srcId="{9075FFAA-DC08-D748-A8D3-E79035162BE7}" destId="{41422142-633B-3049-B349-B5E28591123D}" srcOrd="5" destOrd="0" presId="urn:microsoft.com/office/officeart/2005/8/layout/radial5"/>
    <dgm:cxn modelId="{29B40B71-B560-C048-9383-5F1C646BB96A}" type="presParOf" srcId="{41422142-633B-3049-B349-B5E28591123D}" destId="{AE8CE427-795F-C04B-8A3E-5FD7EE5A2A65}" srcOrd="0" destOrd="0" presId="urn:microsoft.com/office/officeart/2005/8/layout/radial5"/>
    <dgm:cxn modelId="{4954C5D5-C60E-6D4E-9C5E-C0FBEDA9B957}" type="presParOf" srcId="{9075FFAA-DC08-D748-A8D3-E79035162BE7}" destId="{453DEC37-088A-9244-BD00-BEBA1E671492}" srcOrd="6" destOrd="0" presId="urn:microsoft.com/office/officeart/2005/8/layout/radial5"/>
    <dgm:cxn modelId="{27116BC3-5851-4C49-B7D0-EA43A81A399E}" type="presParOf" srcId="{9075FFAA-DC08-D748-A8D3-E79035162BE7}" destId="{B10D7217-254C-4245-AE49-8CF70F0552A3}" srcOrd="7" destOrd="0" presId="urn:microsoft.com/office/officeart/2005/8/layout/radial5"/>
    <dgm:cxn modelId="{41F15E3B-D55A-7F46-807A-A2C53A8891AB}" type="presParOf" srcId="{B10D7217-254C-4245-AE49-8CF70F0552A3}" destId="{F52DDA46-A9BD-274D-A34D-D37AF4DE9D04}" srcOrd="0" destOrd="0" presId="urn:microsoft.com/office/officeart/2005/8/layout/radial5"/>
    <dgm:cxn modelId="{53C9547F-60C0-FF47-9184-BF22B6C6DE88}" type="presParOf" srcId="{9075FFAA-DC08-D748-A8D3-E79035162BE7}" destId="{4E465D3D-58B2-E948-8545-E3EE042BCC2C}" srcOrd="8" destOrd="0" presId="urn:microsoft.com/office/officeart/2005/8/layout/radial5"/>
    <dgm:cxn modelId="{CE58660B-F48D-9640-92B2-3F216D86E94B}" type="presParOf" srcId="{9075FFAA-DC08-D748-A8D3-E79035162BE7}" destId="{DD812F20-5573-0F42-92ED-71F213656834}" srcOrd="9" destOrd="0" presId="urn:microsoft.com/office/officeart/2005/8/layout/radial5"/>
    <dgm:cxn modelId="{36628079-DC66-F34A-BD86-2BFC9A4BEFF4}" type="presParOf" srcId="{DD812F20-5573-0F42-92ED-71F213656834}" destId="{8CEB41EC-ED2E-1646-82C3-DBC73F12D3C8}" srcOrd="0" destOrd="0" presId="urn:microsoft.com/office/officeart/2005/8/layout/radial5"/>
    <dgm:cxn modelId="{AAC034EE-9286-6E4B-8194-BD675E56F787}" type="presParOf" srcId="{9075FFAA-DC08-D748-A8D3-E79035162BE7}" destId="{F475CA77-4DEE-A540-A0C8-B407A7F8AE5A}" srcOrd="10" destOrd="0" presId="urn:microsoft.com/office/officeart/2005/8/layout/radial5"/>
    <dgm:cxn modelId="{B5ECD2E0-1EE4-0344-8C85-5D16DFA73B2F}" type="presParOf" srcId="{9075FFAA-DC08-D748-A8D3-E79035162BE7}" destId="{A6ACED25-7110-5049-8799-E1127C832305}" srcOrd="11" destOrd="0" presId="urn:microsoft.com/office/officeart/2005/8/layout/radial5"/>
    <dgm:cxn modelId="{F654AD6A-06BE-0A45-BF30-9FBAA84E4CD4}" type="presParOf" srcId="{A6ACED25-7110-5049-8799-E1127C832305}" destId="{4F7A0A7D-015D-FC41-BA50-E5A87EE9EB11}" srcOrd="0" destOrd="0" presId="urn:microsoft.com/office/officeart/2005/8/layout/radial5"/>
    <dgm:cxn modelId="{98CBBCE3-7146-864C-A019-2A9199A957EE}" type="presParOf" srcId="{9075FFAA-DC08-D748-A8D3-E79035162BE7}" destId="{A5D8D2A2-CAC4-8E4E-95BB-DCC8E5B00580}" srcOrd="12" destOrd="0" presId="urn:microsoft.com/office/officeart/2005/8/layout/radial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97416-5D3F-C94E-9FCB-864962A751D5}">
      <dsp:nvSpPr>
        <dsp:cNvPr id="0" name=""/>
        <dsp:cNvSpPr/>
      </dsp:nvSpPr>
      <dsp:spPr>
        <a:xfrm>
          <a:off x="4734854" y="2029754"/>
          <a:ext cx="1807891" cy="1807891"/>
        </a:xfrm>
        <a:prstGeom prst="ellipse">
          <a:avLst/>
        </a:prstGeom>
        <a:solidFill>
          <a:srgbClr val="FFFFFF"/>
        </a:solidFill>
        <a:ln w="76200" cmpd="sng">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2844800">
            <a:lnSpc>
              <a:spcPct val="90000"/>
            </a:lnSpc>
            <a:spcBef>
              <a:spcPct val="0"/>
            </a:spcBef>
            <a:spcAft>
              <a:spcPct val="35000"/>
            </a:spcAft>
          </a:pPr>
          <a:endParaRPr lang="en-US" sz="6400" kern="1200" dirty="0">
            <a:solidFill>
              <a:srgbClr val="000000"/>
            </a:solidFill>
          </a:endParaRPr>
        </a:p>
      </dsp:txBody>
      <dsp:txXfrm>
        <a:off x="4999614" y="2294514"/>
        <a:ext cx="1278371" cy="1278371"/>
      </dsp:txXfrm>
    </dsp:sp>
    <dsp:sp modelId="{2511D0A5-DFDF-4B42-BA91-8E12E82EC353}">
      <dsp:nvSpPr>
        <dsp:cNvPr id="0" name=""/>
        <dsp:cNvSpPr/>
      </dsp:nvSpPr>
      <dsp:spPr>
        <a:xfrm rot="16200000">
          <a:off x="5548479" y="1602335"/>
          <a:ext cx="180640" cy="524232"/>
        </a:xfrm>
        <a:prstGeom prst="rightArrow">
          <a:avLst>
            <a:gd name="adj1" fmla="val 60000"/>
            <a:gd name="adj2" fmla="val 50000"/>
          </a:avLst>
        </a:prstGeom>
        <a:solidFill>
          <a:srgbClr val="D99694"/>
        </a:soli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chilly" dir="t"/>
        </a:scene3d>
        <a:sp3d z="-70000" extrusionH="1700"/>
      </dsp:spPr>
      <dsp:style>
        <a:lnRef idx="1">
          <a:schemeClr val="accent2"/>
        </a:lnRef>
        <a:fillRef idx="2">
          <a:schemeClr val="accent2"/>
        </a:fillRef>
        <a:effectRef idx="1">
          <a:schemeClr val="accent2"/>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solidFill>
              <a:srgbClr val="000000"/>
            </a:solidFill>
          </a:endParaRPr>
        </a:p>
      </dsp:txBody>
      <dsp:txXfrm>
        <a:off x="5575575" y="1734277"/>
        <a:ext cx="126448" cy="314540"/>
      </dsp:txXfrm>
    </dsp:sp>
    <dsp:sp modelId="{532C7AAC-7514-E849-A91C-EB2252308042}">
      <dsp:nvSpPr>
        <dsp:cNvPr id="0" name=""/>
        <dsp:cNvSpPr/>
      </dsp:nvSpPr>
      <dsp:spPr>
        <a:xfrm>
          <a:off x="4724400" y="-139875"/>
          <a:ext cx="1828799" cy="1828799"/>
        </a:xfrm>
        <a:prstGeom prst="ellipse">
          <a:avLst/>
        </a:prstGeom>
        <a:solidFill>
          <a:schemeClr val="accent2">
            <a:lumMod val="40000"/>
            <a:lumOff val="60000"/>
          </a:schemeClr>
        </a:solidFill>
        <a:ln w="25400" cap="flat" cmpd="sng" algn="ctr">
          <a:solidFill>
            <a:schemeClr val="accent2">
              <a:lumMod val="60000"/>
              <a:lumOff val="40000"/>
            </a:schemeClr>
          </a:solidFill>
          <a:prstDash val="solid"/>
        </a:ln>
        <a:effectLst/>
        <a:scene3d>
          <a:camera prst="orthographicFront"/>
          <a:lightRig rig="chilly" dir="t"/>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000000"/>
              </a:solidFill>
              <a:latin typeface="Arial"/>
              <a:cs typeface="Arial"/>
            </a:rPr>
            <a:t>ACT workshops</a:t>
          </a:r>
          <a:endParaRPr lang="en-US" sz="1900" b="1" kern="1200" dirty="0">
            <a:solidFill>
              <a:srgbClr val="000000"/>
            </a:solidFill>
          </a:endParaRPr>
        </a:p>
      </dsp:txBody>
      <dsp:txXfrm>
        <a:off x="4992221" y="127946"/>
        <a:ext cx="1293157" cy="1293157"/>
      </dsp:txXfrm>
    </dsp:sp>
    <dsp:sp modelId="{72A86834-6093-3646-A3F5-562DE9944AFE}">
      <dsp:nvSpPr>
        <dsp:cNvPr id="0" name=""/>
        <dsp:cNvSpPr/>
      </dsp:nvSpPr>
      <dsp:spPr>
        <a:xfrm rot="19800000">
          <a:off x="6474476" y="2136959"/>
          <a:ext cx="180640" cy="524232"/>
        </a:xfrm>
        <a:prstGeom prst="rightArrow">
          <a:avLst>
            <a:gd name="adj1" fmla="val 60000"/>
            <a:gd name="adj2" fmla="val 50000"/>
          </a:avLst>
        </a:prstGeom>
        <a:solidFill>
          <a:srgbClr val="8EB4E3"/>
        </a:solidFill>
        <a:ln w="9525" cap="flat" cmpd="sng" algn="ctr">
          <a:solidFill>
            <a:srgbClr val="4F81BD"/>
          </a:solidFill>
          <a:prstDash val="solid"/>
        </a:ln>
        <a:effectLst>
          <a:outerShdw blurRad="40000" dist="20000" dir="5400000" rotWithShape="0">
            <a:srgbClr val="000000">
              <a:alpha val="38000"/>
            </a:srgbClr>
          </a:outerShdw>
        </a:effectLst>
        <a:scene3d>
          <a:camera prst="orthographicFront"/>
          <a:lightRig rig="chilly" dir="t"/>
        </a:scene3d>
        <a:sp3d z="-70000" extrusionH="1700"/>
      </dsp:spPr>
      <dsp:style>
        <a:lnRef idx="1">
          <a:schemeClr val="accent1"/>
        </a:lnRef>
        <a:fillRef idx="2">
          <a:schemeClr val="accent1"/>
        </a:fillRef>
        <a:effectRef idx="1">
          <a:schemeClr val="accent1"/>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solidFill>
              <a:srgbClr val="000000"/>
            </a:solidFill>
          </a:endParaRPr>
        </a:p>
      </dsp:txBody>
      <dsp:txXfrm>
        <a:off x="6478106" y="2255353"/>
        <a:ext cx="126448" cy="314540"/>
      </dsp:txXfrm>
    </dsp:sp>
    <dsp:sp modelId="{9827CDA2-8CE1-A949-A9C9-E958DE887273}">
      <dsp:nvSpPr>
        <dsp:cNvPr id="0" name=""/>
        <dsp:cNvSpPr/>
      </dsp:nvSpPr>
      <dsp:spPr>
        <a:xfrm>
          <a:off x="6594301" y="939712"/>
          <a:ext cx="1828799" cy="1828799"/>
        </a:xfrm>
        <a:prstGeom prst="ellipse">
          <a:avLst/>
        </a:prstGeom>
        <a:solidFill>
          <a:schemeClr val="accent1">
            <a:lumMod val="75000"/>
          </a:schemeClr>
        </a:solidFill>
        <a:ln w="25400" cap="flat" cmpd="sng" algn="ctr">
          <a:solidFill>
            <a:srgbClr val="17375E"/>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000000"/>
              </a:solidFill>
              <a:latin typeface="Arial"/>
              <a:cs typeface="Arial"/>
            </a:rPr>
            <a:t>Yoga Classes</a:t>
          </a:r>
          <a:endParaRPr lang="en-US" sz="1900" b="1" kern="1200" dirty="0">
            <a:solidFill>
              <a:srgbClr val="000000"/>
            </a:solidFill>
          </a:endParaRPr>
        </a:p>
      </dsp:txBody>
      <dsp:txXfrm>
        <a:off x="6862122" y="1207533"/>
        <a:ext cx="1293157" cy="1293157"/>
      </dsp:txXfrm>
    </dsp:sp>
    <dsp:sp modelId="{41422142-633B-3049-B349-B5E28591123D}">
      <dsp:nvSpPr>
        <dsp:cNvPr id="0" name=""/>
        <dsp:cNvSpPr/>
      </dsp:nvSpPr>
      <dsp:spPr>
        <a:xfrm rot="1800000">
          <a:off x="6474476" y="3206208"/>
          <a:ext cx="180640" cy="524232"/>
        </a:xfrm>
        <a:prstGeom prst="rightArrow">
          <a:avLst>
            <a:gd name="adj1" fmla="val 60000"/>
            <a:gd name="adj2" fmla="val 50000"/>
          </a:avLst>
        </a:prstGeom>
        <a:solidFill>
          <a:srgbClr val="8EB4E3"/>
        </a:solidFill>
        <a:ln w="9525" cap="flat" cmpd="sng" algn="ctr">
          <a:solidFill>
            <a:srgbClr val="4F81BD"/>
          </a:solidFill>
          <a:prstDash val="solid"/>
        </a:ln>
        <a:effectLst>
          <a:outerShdw blurRad="40000" dist="20000" dir="5400000" rotWithShape="0">
            <a:srgbClr val="000000">
              <a:alpha val="38000"/>
            </a:srgbClr>
          </a:outerShdw>
        </a:effectLst>
        <a:scene3d>
          <a:camera prst="orthographicFront"/>
          <a:lightRig rig="chilly" dir="t"/>
        </a:scene3d>
        <a:sp3d z="-70000" extrusionH="1700"/>
      </dsp:spPr>
      <dsp:style>
        <a:lnRef idx="1">
          <a:schemeClr val="accent6"/>
        </a:lnRef>
        <a:fillRef idx="2">
          <a:schemeClr val="accent6"/>
        </a:fillRef>
        <a:effectRef idx="1">
          <a:schemeClr val="accent6"/>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solidFill>
              <a:srgbClr val="000000"/>
            </a:solidFill>
          </a:endParaRPr>
        </a:p>
      </dsp:txBody>
      <dsp:txXfrm>
        <a:off x="6478106" y="3297506"/>
        <a:ext cx="126448" cy="314540"/>
      </dsp:txXfrm>
    </dsp:sp>
    <dsp:sp modelId="{453DEC37-088A-9244-BD00-BEBA1E671492}">
      <dsp:nvSpPr>
        <dsp:cNvPr id="0" name=""/>
        <dsp:cNvSpPr/>
      </dsp:nvSpPr>
      <dsp:spPr>
        <a:xfrm>
          <a:off x="6594301" y="3098888"/>
          <a:ext cx="1828799" cy="1828799"/>
        </a:xfrm>
        <a:prstGeom prst="ellipse">
          <a:avLst/>
        </a:prstGeom>
        <a:solidFill>
          <a:schemeClr val="accent1"/>
        </a:solidFill>
        <a:ln w="25400" cap="flat" cmpd="sng" algn="ctr">
          <a:solidFill>
            <a:schemeClr val="accent1">
              <a:lumMod val="75000"/>
            </a:schemeClr>
          </a:solidFill>
          <a:prstDash val="solid"/>
        </a:ln>
        <a:effectLst/>
        <a:scene3d>
          <a:camera prst="orthographicFront"/>
          <a:lightRig rig="chilly" dir="t"/>
        </a:scene3d>
        <a:sp3d/>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000000"/>
              </a:solidFill>
              <a:latin typeface="Arial"/>
              <a:cs typeface="Arial"/>
            </a:rPr>
            <a:t>Group camp activities</a:t>
          </a:r>
          <a:endParaRPr lang="en-US" sz="1400" b="0" kern="1200" dirty="0">
            <a:solidFill>
              <a:srgbClr val="000000"/>
            </a:solidFill>
          </a:endParaRPr>
        </a:p>
      </dsp:txBody>
      <dsp:txXfrm>
        <a:off x="6862122" y="3366709"/>
        <a:ext cx="1293157" cy="1293157"/>
      </dsp:txXfrm>
    </dsp:sp>
    <dsp:sp modelId="{B10D7217-254C-4245-AE49-8CF70F0552A3}">
      <dsp:nvSpPr>
        <dsp:cNvPr id="0" name=""/>
        <dsp:cNvSpPr/>
      </dsp:nvSpPr>
      <dsp:spPr>
        <a:xfrm rot="5400000">
          <a:off x="5548479" y="3740832"/>
          <a:ext cx="180640" cy="524232"/>
        </a:xfrm>
        <a:prstGeom prst="rightArrow">
          <a:avLst>
            <a:gd name="adj1" fmla="val 60000"/>
            <a:gd name="adj2" fmla="val 50000"/>
          </a:avLst>
        </a:prstGeom>
        <a:solidFill>
          <a:schemeClr val="tx2">
            <a:lumMod val="40000"/>
            <a:lumOff val="60000"/>
          </a:schemeClr>
        </a:solidFill>
        <a:ln>
          <a:solidFill>
            <a:schemeClr val="accent1"/>
          </a:solid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solidFill>
              <a:srgbClr val="000000"/>
            </a:solidFill>
          </a:endParaRPr>
        </a:p>
      </dsp:txBody>
      <dsp:txXfrm>
        <a:off x="5575575" y="3818582"/>
        <a:ext cx="126448" cy="314540"/>
      </dsp:txXfrm>
    </dsp:sp>
    <dsp:sp modelId="{4E465D3D-58B2-E948-8545-E3EE042BCC2C}">
      <dsp:nvSpPr>
        <dsp:cNvPr id="0" name=""/>
        <dsp:cNvSpPr/>
      </dsp:nvSpPr>
      <dsp:spPr>
        <a:xfrm>
          <a:off x="4724400" y="4178476"/>
          <a:ext cx="1828799" cy="1828799"/>
        </a:xfrm>
        <a:prstGeom prst="ellipse">
          <a:avLst/>
        </a:prstGeom>
        <a:solidFill>
          <a:schemeClr val="tx2">
            <a:lumMod val="60000"/>
            <a:lumOff val="40000"/>
          </a:schemeClr>
        </a:solidFill>
        <a:ln w="28575" cmpd="sng">
          <a:solidFill>
            <a:srgbClr val="4F81BD"/>
          </a:solidFill>
        </a:ln>
        <a:effectLst/>
        <a:scene3d>
          <a:camera prst="orthographicFront"/>
          <a:lightRig rig="chilly" dir="t"/>
        </a:scene3d>
        <a:sp3d prstMaterial="translucentPowder"/>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000000"/>
              </a:solidFill>
              <a:latin typeface="Arial"/>
              <a:cs typeface="Arial"/>
            </a:rPr>
            <a:t>Personal empower-</a:t>
          </a:r>
          <a:r>
            <a:rPr lang="en-US" sz="1800" b="1" kern="1200" dirty="0" err="1" smtClean="0">
              <a:solidFill>
                <a:srgbClr val="000000"/>
              </a:solidFill>
              <a:latin typeface="Arial"/>
              <a:cs typeface="Arial"/>
            </a:rPr>
            <a:t>ment</a:t>
          </a:r>
          <a:r>
            <a:rPr lang="en-US" sz="1800" b="1" kern="1200" dirty="0" smtClean="0">
              <a:solidFill>
                <a:srgbClr val="000000"/>
              </a:solidFill>
              <a:latin typeface="Arial"/>
              <a:cs typeface="Arial"/>
            </a:rPr>
            <a:t> exercises</a:t>
          </a:r>
          <a:endParaRPr lang="en-US" sz="1800" b="0" i="0" kern="1200" dirty="0">
            <a:solidFill>
              <a:srgbClr val="000000"/>
            </a:solidFill>
          </a:endParaRPr>
        </a:p>
      </dsp:txBody>
      <dsp:txXfrm>
        <a:off x="4992221" y="4446297"/>
        <a:ext cx="1293157" cy="1293157"/>
      </dsp:txXfrm>
    </dsp:sp>
    <dsp:sp modelId="{DD812F20-5573-0F42-92ED-71F213656834}">
      <dsp:nvSpPr>
        <dsp:cNvPr id="0" name=""/>
        <dsp:cNvSpPr/>
      </dsp:nvSpPr>
      <dsp:spPr>
        <a:xfrm rot="9000000">
          <a:off x="4669706" y="3181553"/>
          <a:ext cx="180640" cy="524232"/>
        </a:xfrm>
        <a:prstGeom prst="rightArrow">
          <a:avLst>
            <a:gd name="adj1" fmla="val 60000"/>
            <a:gd name="adj2" fmla="val 50000"/>
          </a:avLst>
        </a:prstGeom>
        <a:solidFill>
          <a:srgbClr val="D99694"/>
        </a:solidFill>
        <a:ln w="9525" cap="flat" cmpd="sng" algn="ctr">
          <a:solidFill>
            <a:srgbClr val="C0504D"/>
          </a:solidFill>
          <a:prstDash val="solid"/>
        </a:ln>
        <a:effectLst>
          <a:outerShdw blurRad="40000" dist="20000" dir="5400000" rotWithShape="0">
            <a:srgbClr val="000000">
              <a:alpha val="38000"/>
            </a:srgbClr>
          </a:outerShdw>
        </a:effectLst>
        <a:scene3d>
          <a:camera prst="orthographicFront"/>
          <a:lightRig rig="chilly" dir="t"/>
        </a:scene3d>
        <a:sp3d z="-70000" extrusionH="1700"/>
      </dsp:spPr>
      <dsp:style>
        <a:lnRef idx="1">
          <a:schemeClr val="accent4"/>
        </a:lnRef>
        <a:fillRef idx="2">
          <a:schemeClr val="accent4"/>
        </a:fillRef>
        <a:effectRef idx="1">
          <a:schemeClr val="accent4"/>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solidFill>
              <a:srgbClr val="000000"/>
            </a:solidFill>
          </a:endParaRPr>
        </a:p>
      </dsp:txBody>
      <dsp:txXfrm rot="10800000">
        <a:off x="4720268" y="3272851"/>
        <a:ext cx="126448" cy="314540"/>
      </dsp:txXfrm>
    </dsp:sp>
    <dsp:sp modelId="{F475CA77-4DEE-A540-A0C8-B407A7F8AE5A}">
      <dsp:nvSpPr>
        <dsp:cNvPr id="0" name=""/>
        <dsp:cNvSpPr/>
      </dsp:nvSpPr>
      <dsp:spPr>
        <a:xfrm>
          <a:off x="2854499" y="3098888"/>
          <a:ext cx="1828799" cy="1828799"/>
        </a:xfrm>
        <a:prstGeom prst="ellipse">
          <a:avLst/>
        </a:prstGeom>
        <a:solidFill>
          <a:schemeClr val="accent2"/>
        </a:solidFill>
        <a:ln w="25400" cap="flat" cmpd="sng" algn="ctr">
          <a:solidFill>
            <a:schemeClr val="accent2">
              <a:lumMod val="75000"/>
            </a:schemeClr>
          </a:solidFill>
          <a:prstDash val="solid"/>
        </a:ln>
        <a:effectLst/>
        <a:scene3d>
          <a:camera prst="orthographicFront"/>
          <a:lightRig rig="chilly" dir="t"/>
        </a:scene3d>
        <a:sp3d/>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000000"/>
              </a:solidFill>
              <a:latin typeface="Arial"/>
              <a:cs typeface="Arial"/>
            </a:rPr>
            <a:t>Family meals &amp; campfire socializing</a:t>
          </a:r>
        </a:p>
      </dsp:txBody>
      <dsp:txXfrm>
        <a:off x="3122320" y="3366709"/>
        <a:ext cx="1293157" cy="1293157"/>
      </dsp:txXfrm>
    </dsp:sp>
    <dsp:sp modelId="{A6ACED25-7110-5049-8799-E1127C832305}">
      <dsp:nvSpPr>
        <dsp:cNvPr id="0" name=""/>
        <dsp:cNvSpPr/>
      </dsp:nvSpPr>
      <dsp:spPr>
        <a:xfrm rot="12600000">
          <a:off x="4622483" y="2136959"/>
          <a:ext cx="180640" cy="524232"/>
        </a:xfrm>
        <a:prstGeom prst="rightArrow">
          <a:avLst>
            <a:gd name="adj1" fmla="val 60000"/>
            <a:gd name="adj2" fmla="val 50000"/>
          </a:avLst>
        </a:prstGeom>
        <a:solidFill>
          <a:srgbClr val="D99694"/>
        </a:solidFill>
        <a:ln w="9525" cap="flat" cmpd="sng" algn="ctr">
          <a:solidFill>
            <a:srgbClr val="C0504D"/>
          </a:solidFill>
          <a:prstDash val="solid"/>
        </a:ln>
        <a:effectLst>
          <a:outerShdw blurRad="40000" dist="20000" dir="5400000" rotWithShape="0">
            <a:srgbClr val="000000">
              <a:alpha val="38000"/>
            </a:srgbClr>
          </a:outerShdw>
        </a:effectLst>
        <a:scene3d>
          <a:camera prst="orthographicFront"/>
          <a:lightRig rig="chilly" dir="t"/>
        </a:scene3d>
        <a:sp3d z="-70000" extrusionH="1700"/>
      </dsp:spPr>
      <dsp:style>
        <a:lnRef idx="1">
          <a:schemeClr val="accent3"/>
        </a:lnRef>
        <a:fillRef idx="2">
          <a:schemeClr val="accent3"/>
        </a:fillRef>
        <a:effectRef idx="1">
          <a:schemeClr val="accent3"/>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solidFill>
              <a:srgbClr val="000000"/>
            </a:solidFill>
          </a:endParaRPr>
        </a:p>
      </dsp:txBody>
      <dsp:txXfrm rot="10800000">
        <a:off x="4673045" y="2255353"/>
        <a:ext cx="126448" cy="314540"/>
      </dsp:txXfrm>
    </dsp:sp>
    <dsp:sp modelId="{A5D8D2A2-CAC4-8E4E-95BB-DCC8E5B00580}">
      <dsp:nvSpPr>
        <dsp:cNvPr id="0" name=""/>
        <dsp:cNvSpPr/>
      </dsp:nvSpPr>
      <dsp:spPr>
        <a:xfrm>
          <a:off x="2854499" y="939712"/>
          <a:ext cx="1828799" cy="1828799"/>
        </a:xfrm>
        <a:prstGeom prst="ellipse">
          <a:avLst/>
        </a:prstGeom>
        <a:solidFill>
          <a:schemeClr val="accent2">
            <a:lumMod val="60000"/>
            <a:lumOff val="40000"/>
          </a:schemeClr>
        </a:solidFill>
        <a:ln w="25400" cap="flat" cmpd="sng" algn="ctr">
          <a:solidFill>
            <a:schemeClr val="accent2"/>
          </a:solidFill>
          <a:prstDash val="solid"/>
        </a:ln>
        <a:effectLst/>
        <a:scene3d>
          <a:camera prst="orthographicFront"/>
          <a:lightRig rig="chilly" dir="t"/>
        </a:scene3d>
        <a:sp3d/>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000000"/>
              </a:solidFill>
              <a:latin typeface="Arial"/>
              <a:cs typeface="Arial"/>
            </a:rPr>
            <a:t>Sharing personal growth stories</a:t>
          </a:r>
        </a:p>
      </dsp:txBody>
      <dsp:txXfrm>
        <a:off x="3122320" y="1207533"/>
        <a:ext cx="1293157" cy="129315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8521705"/>
            <a:ext cx="2798064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5544800"/>
            <a:ext cx="23042880" cy="7010400"/>
          </a:xfrm>
        </p:spPr>
        <p:txBody>
          <a:bodyPr/>
          <a:lstStyle>
            <a:lvl1pPr marL="0" indent="0" algn="ctr">
              <a:buNone/>
              <a:defRPr>
                <a:solidFill>
                  <a:schemeClr val="tx1">
                    <a:tint val="75000"/>
                  </a:schemeClr>
                </a:solidFill>
              </a:defRPr>
            </a:lvl1pPr>
            <a:lvl2pPr marL="1566962" indent="0" algn="ctr">
              <a:buNone/>
              <a:defRPr>
                <a:solidFill>
                  <a:schemeClr val="tx1">
                    <a:tint val="75000"/>
                  </a:schemeClr>
                </a:solidFill>
              </a:defRPr>
            </a:lvl2pPr>
            <a:lvl3pPr marL="3133923" indent="0" algn="ctr">
              <a:buNone/>
              <a:defRPr>
                <a:solidFill>
                  <a:schemeClr val="tx1">
                    <a:tint val="75000"/>
                  </a:schemeClr>
                </a:solidFill>
              </a:defRPr>
            </a:lvl3pPr>
            <a:lvl4pPr marL="4700885" indent="0" algn="ctr">
              <a:buNone/>
              <a:defRPr>
                <a:solidFill>
                  <a:schemeClr val="tx1">
                    <a:tint val="75000"/>
                  </a:schemeClr>
                </a:solidFill>
              </a:defRPr>
            </a:lvl4pPr>
            <a:lvl5pPr marL="6267847" indent="0" algn="ctr">
              <a:buNone/>
              <a:defRPr>
                <a:solidFill>
                  <a:schemeClr val="tx1">
                    <a:tint val="75000"/>
                  </a:schemeClr>
                </a:solidFill>
              </a:defRPr>
            </a:lvl5pPr>
            <a:lvl6pPr marL="7834808" indent="0" algn="ctr">
              <a:buNone/>
              <a:defRPr>
                <a:solidFill>
                  <a:schemeClr val="tx1">
                    <a:tint val="75000"/>
                  </a:schemeClr>
                </a:solidFill>
              </a:defRPr>
            </a:lvl6pPr>
            <a:lvl7pPr marL="9401770" indent="0" algn="ctr">
              <a:buNone/>
              <a:defRPr>
                <a:solidFill>
                  <a:schemeClr val="tx1">
                    <a:tint val="75000"/>
                  </a:schemeClr>
                </a:solidFill>
              </a:defRPr>
            </a:lvl7pPr>
            <a:lvl8pPr marL="10968731" indent="0" algn="ctr">
              <a:buNone/>
              <a:defRPr>
                <a:solidFill>
                  <a:schemeClr val="tx1">
                    <a:tint val="75000"/>
                  </a:schemeClr>
                </a:solidFill>
              </a:defRPr>
            </a:lvl8pPr>
            <a:lvl9pPr marL="1253569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565361-D077-4F1B-9A40-C06292A7C465}" type="datetimeFigureOut">
              <a:rPr lang="en-US" smtClean="0"/>
              <a:pPr/>
              <a:t>11/4/18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65361-D077-4F1B-9A40-C06292A7C465}" type="datetimeFigureOut">
              <a:rPr lang="en-US" smtClean="0"/>
              <a:pPr/>
              <a:t>11/4/18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098557"/>
            <a:ext cx="7406640" cy="23406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1098557"/>
            <a:ext cx="21671280" cy="23406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65361-D077-4F1B-9A40-C06292A7C465}" type="datetimeFigureOut">
              <a:rPr lang="en-US" smtClean="0"/>
              <a:pPr/>
              <a:t>11/4/18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65361-D077-4F1B-9A40-C06292A7C465}" type="datetimeFigureOut">
              <a:rPr lang="en-US" smtClean="0"/>
              <a:pPr/>
              <a:t>11/4/18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7627603"/>
            <a:ext cx="27980640" cy="544830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1626860"/>
            <a:ext cx="27980640" cy="6000748"/>
          </a:xfrm>
        </p:spPr>
        <p:txBody>
          <a:bodyPr anchor="b"/>
          <a:lstStyle>
            <a:lvl1pPr marL="0" indent="0">
              <a:buNone/>
              <a:defRPr sz="6900">
                <a:solidFill>
                  <a:schemeClr val="tx1">
                    <a:tint val="75000"/>
                  </a:schemeClr>
                </a:solidFill>
              </a:defRPr>
            </a:lvl1pPr>
            <a:lvl2pPr marL="1566962" indent="0">
              <a:buNone/>
              <a:defRPr sz="6200">
                <a:solidFill>
                  <a:schemeClr val="tx1">
                    <a:tint val="75000"/>
                  </a:schemeClr>
                </a:solidFill>
              </a:defRPr>
            </a:lvl2pPr>
            <a:lvl3pPr marL="3133923" indent="0">
              <a:buNone/>
              <a:defRPr sz="5500">
                <a:solidFill>
                  <a:schemeClr val="tx1">
                    <a:tint val="75000"/>
                  </a:schemeClr>
                </a:solidFill>
              </a:defRPr>
            </a:lvl3pPr>
            <a:lvl4pPr marL="4700885" indent="0">
              <a:buNone/>
              <a:defRPr sz="4800">
                <a:solidFill>
                  <a:schemeClr val="tx1">
                    <a:tint val="75000"/>
                  </a:schemeClr>
                </a:solidFill>
              </a:defRPr>
            </a:lvl4pPr>
            <a:lvl5pPr marL="6267847" indent="0">
              <a:buNone/>
              <a:defRPr sz="4800">
                <a:solidFill>
                  <a:schemeClr val="tx1">
                    <a:tint val="75000"/>
                  </a:schemeClr>
                </a:solidFill>
              </a:defRPr>
            </a:lvl5pPr>
            <a:lvl6pPr marL="7834808" indent="0">
              <a:buNone/>
              <a:defRPr sz="4800">
                <a:solidFill>
                  <a:schemeClr val="tx1">
                    <a:tint val="75000"/>
                  </a:schemeClr>
                </a:solidFill>
              </a:defRPr>
            </a:lvl6pPr>
            <a:lvl7pPr marL="9401770" indent="0">
              <a:buNone/>
              <a:defRPr sz="4800">
                <a:solidFill>
                  <a:schemeClr val="tx1">
                    <a:tint val="75000"/>
                  </a:schemeClr>
                </a:solidFill>
              </a:defRPr>
            </a:lvl7pPr>
            <a:lvl8pPr marL="10968731" indent="0">
              <a:buNone/>
              <a:defRPr sz="4800">
                <a:solidFill>
                  <a:schemeClr val="tx1">
                    <a:tint val="75000"/>
                  </a:schemeClr>
                </a:solidFill>
              </a:defRPr>
            </a:lvl8pPr>
            <a:lvl9pPr marL="12535693"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11/4/18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6400807"/>
            <a:ext cx="14538960" cy="18103853"/>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6400807"/>
            <a:ext cx="14538960" cy="18103853"/>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565361-D077-4F1B-9A40-C06292A7C465}" type="datetimeFigureOut">
              <a:rPr lang="en-US" smtClean="0"/>
              <a:pPr/>
              <a:t>11/4/18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8" y="6140455"/>
            <a:ext cx="14544677" cy="2559047"/>
          </a:xfrm>
        </p:spPr>
        <p:txBody>
          <a:bodyPr anchor="b"/>
          <a:lstStyle>
            <a:lvl1pPr marL="0" indent="0">
              <a:buNone/>
              <a:defRPr sz="8200" b="1"/>
            </a:lvl1pPr>
            <a:lvl2pPr marL="1566962" indent="0">
              <a:buNone/>
              <a:defRPr sz="6900" b="1"/>
            </a:lvl2pPr>
            <a:lvl3pPr marL="3133923" indent="0">
              <a:buNone/>
              <a:defRPr sz="6200" b="1"/>
            </a:lvl3pPr>
            <a:lvl4pPr marL="4700885" indent="0">
              <a:buNone/>
              <a:defRPr sz="5500" b="1"/>
            </a:lvl4pPr>
            <a:lvl5pPr marL="6267847" indent="0">
              <a:buNone/>
              <a:defRPr sz="5500" b="1"/>
            </a:lvl5pPr>
            <a:lvl6pPr marL="7834808" indent="0">
              <a:buNone/>
              <a:defRPr sz="5500" b="1"/>
            </a:lvl6pPr>
            <a:lvl7pPr marL="9401770" indent="0">
              <a:buNone/>
              <a:defRPr sz="5500" b="1"/>
            </a:lvl7pPr>
            <a:lvl8pPr marL="10968731" indent="0">
              <a:buNone/>
              <a:defRPr sz="5500" b="1"/>
            </a:lvl8pPr>
            <a:lvl9pPr marL="12535693"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8" y="8699503"/>
            <a:ext cx="14544677" cy="15805154"/>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7" y="6140455"/>
            <a:ext cx="14550390" cy="2559047"/>
          </a:xfrm>
        </p:spPr>
        <p:txBody>
          <a:bodyPr anchor="b"/>
          <a:lstStyle>
            <a:lvl1pPr marL="0" indent="0">
              <a:buNone/>
              <a:defRPr sz="8200" b="1"/>
            </a:lvl1pPr>
            <a:lvl2pPr marL="1566962" indent="0">
              <a:buNone/>
              <a:defRPr sz="6900" b="1"/>
            </a:lvl2pPr>
            <a:lvl3pPr marL="3133923" indent="0">
              <a:buNone/>
              <a:defRPr sz="6200" b="1"/>
            </a:lvl3pPr>
            <a:lvl4pPr marL="4700885" indent="0">
              <a:buNone/>
              <a:defRPr sz="5500" b="1"/>
            </a:lvl4pPr>
            <a:lvl5pPr marL="6267847" indent="0">
              <a:buNone/>
              <a:defRPr sz="5500" b="1"/>
            </a:lvl5pPr>
            <a:lvl6pPr marL="7834808" indent="0">
              <a:buNone/>
              <a:defRPr sz="5500" b="1"/>
            </a:lvl6pPr>
            <a:lvl7pPr marL="9401770" indent="0">
              <a:buNone/>
              <a:defRPr sz="5500" b="1"/>
            </a:lvl7pPr>
            <a:lvl8pPr marL="10968731" indent="0">
              <a:buNone/>
              <a:defRPr sz="5500" b="1"/>
            </a:lvl8pPr>
            <a:lvl9pPr marL="12535693"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7" y="8699503"/>
            <a:ext cx="14550390" cy="15805154"/>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565361-D077-4F1B-9A40-C06292A7C465}" type="datetimeFigureOut">
              <a:rPr lang="en-US" smtClean="0"/>
              <a:pPr/>
              <a:t>11/4/18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565361-D077-4F1B-9A40-C06292A7C465}" type="datetimeFigureOut">
              <a:rPr lang="en-US" smtClean="0"/>
              <a:pPr/>
              <a:t>11/4/18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65361-D077-4F1B-9A40-C06292A7C465}" type="datetimeFigureOut">
              <a:rPr lang="en-US" smtClean="0"/>
              <a:pPr/>
              <a:t>11/4/18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31" y="1092200"/>
            <a:ext cx="10829927" cy="464820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1092212"/>
            <a:ext cx="18402300" cy="23412453"/>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31" y="5740412"/>
            <a:ext cx="10829927" cy="18764253"/>
          </a:xfrm>
        </p:spPr>
        <p:txBody>
          <a:bodyPr/>
          <a:lstStyle>
            <a:lvl1pPr marL="0" indent="0">
              <a:buNone/>
              <a:defRPr sz="4800"/>
            </a:lvl1pPr>
            <a:lvl2pPr marL="1566962" indent="0">
              <a:buNone/>
              <a:defRPr sz="4100"/>
            </a:lvl2pPr>
            <a:lvl3pPr marL="3133923" indent="0">
              <a:buNone/>
              <a:defRPr sz="3400"/>
            </a:lvl3pPr>
            <a:lvl4pPr marL="4700885" indent="0">
              <a:buNone/>
              <a:defRPr sz="3100"/>
            </a:lvl4pPr>
            <a:lvl5pPr marL="6267847" indent="0">
              <a:buNone/>
              <a:defRPr sz="3100"/>
            </a:lvl5pPr>
            <a:lvl6pPr marL="7834808" indent="0">
              <a:buNone/>
              <a:defRPr sz="3100"/>
            </a:lvl6pPr>
            <a:lvl7pPr marL="9401770" indent="0">
              <a:buNone/>
              <a:defRPr sz="3100"/>
            </a:lvl7pPr>
            <a:lvl8pPr marL="10968731" indent="0">
              <a:buNone/>
              <a:defRPr sz="3100"/>
            </a:lvl8pPr>
            <a:lvl9pPr marL="12535693"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65361-D077-4F1B-9A40-C06292A7C465}" type="datetimeFigureOut">
              <a:rPr lang="en-US" smtClean="0"/>
              <a:pPr/>
              <a:t>11/4/18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9202404"/>
            <a:ext cx="19751040" cy="2266953"/>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2451100"/>
            <a:ext cx="19751040" cy="16459200"/>
          </a:xfrm>
        </p:spPr>
        <p:txBody>
          <a:bodyPr/>
          <a:lstStyle>
            <a:lvl1pPr marL="0" indent="0">
              <a:buNone/>
              <a:defRPr sz="11000"/>
            </a:lvl1pPr>
            <a:lvl2pPr marL="1566962" indent="0">
              <a:buNone/>
              <a:defRPr sz="9600"/>
            </a:lvl2pPr>
            <a:lvl3pPr marL="3133923" indent="0">
              <a:buNone/>
              <a:defRPr sz="8200"/>
            </a:lvl3pPr>
            <a:lvl4pPr marL="4700885" indent="0">
              <a:buNone/>
              <a:defRPr sz="6900"/>
            </a:lvl4pPr>
            <a:lvl5pPr marL="6267847" indent="0">
              <a:buNone/>
              <a:defRPr sz="6900"/>
            </a:lvl5pPr>
            <a:lvl6pPr marL="7834808" indent="0">
              <a:buNone/>
              <a:defRPr sz="6900"/>
            </a:lvl6pPr>
            <a:lvl7pPr marL="9401770" indent="0">
              <a:buNone/>
              <a:defRPr sz="6900"/>
            </a:lvl7pPr>
            <a:lvl8pPr marL="10968731" indent="0">
              <a:buNone/>
              <a:defRPr sz="6900"/>
            </a:lvl8pPr>
            <a:lvl9pPr marL="12535693" indent="0">
              <a:buNone/>
              <a:defRPr sz="6900"/>
            </a:lvl9pPr>
          </a:lstStyle>
          <a:p>
            <a:endParaRPr lang="en-US"/>
          </a:p>
        </p:txBody>
      </p:sp>
      <p:sp>
        <p:nvSpPr>
          <p:cNvPr id="4" name="Text Placeholder 3"/>
          <p:cNvSpPr>
            <a:spLocks noGrp="1"/>
          </p:cNvSpPr>
          <p:nvPr>
            <p:ph type="body" sz="half" idx="2"/>
          </p:nvPr>
        </p:nvSpPr>
        <p:spPr>
          <a:xfrm>
            <a:off x="6452237" y="21469353"/>
            <a:ext cx="19751040" cy="3219448"/>
          </a:xfrm>
        </p:spPr>
        <p:txBody>
          <a:bodyPr/>
          <a:lstStyle>
            <a:lvl1pPr marL="0" indent="0">
              <a:buNone/>
              <a:defRPr sz="4800"/>
            </a:lvl1pPr>
            <a:lvl2pPr marL="1566962" indent="0">
              <a:buNone/>
              <a:defRPr sz="4100"/>
            </a:lvl2pPr>
            <a:lvl3pPr marL="3133923" indent="0">
              <a:buNone/>
              <a:defRPr sz="3400"/>
            </a:lvl3pPr>
            <a:lvl4pPr marL="4700885" indent="0">
              <a:buNone/>
              <a:defRPr sz="3100"/>
            </a:lvl4pPr>
            <a:lvl5pPr marL="6267847" indent="0">
              <a:buNone/>
              <a:defRPr sz="3100"/>
            </a:lvl5pPr>
            <a:lvl6pPr marL="7834808" indent="0">
              <a:buNone/>
              <a:defRPr sz="3100"/>
            </a:lvl6pPr>
            <a:lvl7pPr marL="9401770" indent="0">
              <a:buNone/>
              <a:defRPr sz="3100"/>
            </a:lvl7pPr>
            <a:lvl8pPr marL="10968731" indent="0">
              <a:buNone/>
              <a:defRPr sz="3100"/>
            </a:lvl8pPr>
            <a:lvl9pPr marL="12535693"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65361-D077-4F1B-9A40-C06292A7C465}" type="datetimeFigureOut">
              <a:rPr lang="en-US" smtClean="0"/>
              <a:pPr/>
              <a:t>11/4/18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6A956-FBB1-46C3-88F7-B2DDEF47CF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098554"/>
            <a:ext cx="29626560" cy="4572000"/>
          </a:xfrm>
          <a:prstGeom prst="rect">
            <a:avLst/>
          </a:prstGeom>
        </p:spPr>
        <p:txBody>
          <a:bodyPr vert="horz" lIns="313392" tIns="156696" rIns="313392" bIns="15669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6400807"/>
            <a:ext cx="29626560" cy="18103853"/>
          </a:xfrm>
          <a:prstGeom prst="rect">
            <a:avLst/>
          </a:prstGeom>
        </p:spPr>
        <p:txBody>
          <a:bodyPr vert="horz" lIns="313392" tIns="156696" rIns="313392" bIns="15669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5425406"/>
            <a:ext cx="7680960" cy="1460500"/>
          </a:xfrm>
          <a:prstGeom prst="rect">
            <a:avLst/>
          </a:prstGeom>
        </p:spPr>
        <p:txBody>
          <a:bodyPr vert="horz" lIns="313392" tIns="156696" rIns="313392" bIns="156696" rtlCol="0" anchor="ctr"/>
          <a:lstStyle>
            <a:lvl1pPr algn="l">
              <a:defRPr sz="4100">
                <a:solidFill>
                  <a:schemeClr val="tx1">
                    <a:tint val="75000"/>
                  </a:schemeClr>
                </a:solidFill>
              </a:defRPr>
            </a:lvl1pPr>
          </a:lstStyle>
          <a:p>
            <a:fld id="{D5565361-D077-4F1B-9A40-C06292A7C465}" type="datetimeFigureOut">
              <a:rPr lang="en-US" smtClean="0"/>
              <a:pPr/>
              <a:t>11/4/18</a:t>
            </a:fld>
            <a:endParaRPr lang="en-US"/>
          </a:p>
        </p:txBody>
      </p:sp>
      <p:sp>
        <p:nvSpPr>
          <p:cNvPr id="5" name="Footer Placeholder 4"/>
          <p:cNvSpPr>
            <a:spLocks noGrp="1"/>
          </p:cNvSpPr>
          <p:nvPr>
            <p:ph type="ftr" sz="quarter" idx="3"/>
          </p:nvPr>
        </p:nvSpPr>
        <p:spPr>
          <a:xfrm>
            <a:off x="11247120" y="25425406"/>
            <a:ext cx="10424160" cy="1460500"/>
          </a:xfrm>
          <a:prstGeom prst="rect">
            <a:avLst/>
          </a:prstGeom>
        </p:spPr>
        <p:txBody>
          <a:bodyPr vert="horz" lIns="313392" tIns="156696" rIns="313392" bIns="156696"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5425406"/>
            <a:ext cx="7680960" cy="1460500"/>
          </a:xfrm>
          <a:prstGeom prst="rect">
            <a:avLst/>
          </a:prstGeom>
        </p:spPr>
        <p:txBody>
          <a:bodyPr vert="horz" lIns="313392" tIns="156696" rIns="313392" bIns="156696" rtlCol="0" anchor="ctr"/>
          <a:lstStyle>
            <a:lvl1pPr algn="r">
              <a:defRPr sz="4100">
                <a:solidFill>
                  <a:schemeClr val="tx1">
                    <a:tint val="75000"/>
                  </a:schemeClr>
                </a:solidFill>
              </a:defRPr>
            </a:lvl1pPr>
          </a:lstStyle>
          <a:p>
            <a:fld id="{9846A956-FBB1-46C3-88F7-B2DDEF47CF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28"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Lst>
  <p:txStyles>
    <p:titleStyle>
      <a:lvl1pPr algn="ctr" defTabSz="1566962" rtl="0" eaLnBrk="1" latinLnBrk="0" hangingPunct="1">
        <a:spcBef>
          <a:spcPct val="0"/>
        </a:spcBef>
        <a:buNone/>
        <a:defRPr sz="15100" kern="1200">
          <a:solidFill>
            <a:schemeClr val="tx1"/>
          </a:solidFill>
          <a:latin typeface="+mj-lt"/>
          <a:ea typeface="+mj-ea"/>
          <a:cs typeface="+mj-cs"/>
        </a:defRPr>
      </a:lvl1pPr>
    </p:titleStyle>
    <p:bodyStyle>
      <a:lvl1pPr marL="1175221" indent="-1175221" algn="l" defTabSz="1566962" rtl="0" eaLnBrk="1" latinLnBrk="0" hangingPunct="1">
        <a:spcBef>
          <a:spcPct val="20000"/>
        </a:spcBef>
        <a:buFont typeface="Arial"/>
        <a:buChar char="•"/>
        <a:defRPr sz="11000" kern="1200">
          <a:solidFill>
            <a:schemeClr val="tx1"/>
          </a:solidFill>
          <a:latin typeface="+mn-lt"/>
          <a:ea typeface="+mn-ea"/>
          <a:cs typeface="+mn-cs"/>
        </a:defRPr>
      </a:lvl1pPr>
      <a:lvl2pPr marL="2546313" indent="-979351" algn="l" defTabSz="1566962" rtl="0" eaLnBrk="1" latinLnBrk="0" hangingPunct="1">
        <a:spcBef>
          <a:spcPct val="20000"/>
        </a:spcBef>
        <a:buFont typeface="Arial"/>
        <a:buChar char="–"/>
        <a:defRPr sz="9600" kern="1200">
          <a:solidFill>
            <a:schemeClr val="tx1"/>
          </a:solidFill>
          <a:latin typeface="+mn-lt"/>
          <a:ea typeface="+mn-ea"/>
          <a:cs typeface="+mn-cs"/>
        </a:defRPr>
      </a:lvl2pPr>
      <a:lvl3pPr marL="3917404" indent="-783481" algn="l" defTabSz="1566962" rtl="0" eaLnBrk="1" latinLnBrk="0" hangingPunct="1">
        <a:spcBef>
          <a:spcPct val="20000"/>
        </a:spcBef>
        <a:buFont typeface="Arial"/>
        <a:buChar char="•"/>
        <a:defRPr sz="8200" kern="1200">
          <a:solidFill>
            <a:schemeClr val="tx1"/>
          </a:solidFill>
          <a:latin typeface="+mn-lt"/>
          <a:ea typeface="+mn-ea"/>
          <a:cs typeface="+mn-cs"/>
        </a:defRPr>
      </a:lvl3pPr>
      <a:lvl4pPr marL="5484366" indent="-783481" algn="l" defTabSz="1566962" rtl="0" eaLnBrk="1" latinLnBrk="0" hangingPunct="1">
        <a:spcBef>
          <a:spcPct val="20000"/>
        </a:spcBef>
        <a:buFont typeface="Arial"/>
        <a:buChar char="–"/>
        <a:defRPr sz="6900" kern="1200">
          <a:solidFill>
            <a:schemeClr val="tx1"/>
          </a:solidFill>
          <a:latin typeface="+mn-lt"/>
          <a:ea typeface="+mn-ea"/>
          <a:cs typeface="+mn-cs"/>
        </a:defRPr>
      </a:lvl4pPr>
      <a:lvl5pPr marL="7051327" indent="-783481" algn="l" defTabSz="1566962" rtl="0" eaLnBrk="1" latinLnBrk="0" hangingPunct="1">
        <a:spcBef>
          <a:spcPct val="20000"/>
        </a:spcBef>
        <a:buFont typeface="Arial"/>
        <a:buChar char="»"/>
        <a:defRPr sz="6900" kern="1200">
          <a:solidFill>
            <a:schemeClr val="tx1"/>
          </a:solidFill>
          <a:latin typeface="+mn-lt"/>
          <a:ea typeface="+mn-ea"/>
          <a:cs typeface="+mn-cs"/>
        </a:defRPr>
      </a:lvl5pPr>
      <a:lvl6pPr marL="8618289" indent="-783481" algn="l" defTabSz="1566962" rtl="0" eaLnBrk="1" latinLnBrk="0" hangingPunct="1">
        <a:spcBef>
          <a:spcPct val="20000"/>
        </a:spcBef>
        <a:buFont typeface="Arial"/>
        <a:buChar char="•"/>
        <a:defRPr sz="6900" kern="1200">
          <a:solidFill>
            <a:schemeClr val="tx1"/>
          </a:solidFill>
          <a:latin typeface="+mn-lt"/>
          <a:ea typeface="+mn-ea"/>
          <a:cs typeface="+mn-cs"/>
        </a:defRPr>
      </a:lvl6pPr>
      <a:lvl7pPr marL="10185251" indent="-783481" algn="l" defTabSz="1566962" rtl="0" eaLnBrk="1" latinLnBrk="0" hangingPunct="1">
        <a:spcBef>
          <a:spcPct val="20000"/>
        </a:spcBef>
        <a:buFont typeface="Arial"/>
        <a:buChar char="•"/>
        <a:defRPr sz="6900" kern="1200">
          <a:solidFill>
            <a:schemeClr val="tx1"/>
          </a:solidFill>
          <a:latin typeface="+mn-lt"/>
          <a:ea typeface="+mn-ea"/>
          <a:cs typeface="+mn-cs"/>
        </a:defRPr>
      </a:lvl7pPr>
      <a:lvl8pPr marL="11752212" indent="-783481" algn="l" defTabSz="1566962" rtl="0" eaLnBrk="1" latinLnBrk="0" hangingPunct="1">
        <a:spcBef>
          <a:spcPct val="20000"/>
        </a:spcBef>
        <a:buFont typeface="Arial"/>
        <a:buChar char="•"/>
        <a:defRPr sz="6900" kern="1200">
          <a:solidFill>
            <a:schemeClr val="tx1"/>
          </a:solidFill>
          <a:latin typeface="+mn-lt"/>
          <a:ea typeface="+mn-ea"/>
          <a:cs typeface="+mn-cs"/>
        </a:defRPr>
      </a:lvl8pPr>
      <a:lvl9pPr marL="13319174" indent="-783481" algn="l" defTabSz="1566962"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6962" rtl="0" eaLnBrk="1" latinLnBrk="0" hangingPunct="1">
        <a:defRPr sz="6200" kern="1200">
          <a:solidFill>
            <a:schemeClr val="tx1"/>
          </a:solidFill>
          <a:latin typeface="+mn-lt"/>
          <a:ea typeface="+mn-ea"/>
          <a:cs typeface="+mn-cs"/>
        </a:defRPr>
      </a:lvl1pPr>
      <a:lvl2pPr marL="1566962" algn="l" defTabSz="1566962" rtl="0" eaLnBrk="1" latinLnBrk="0" hangingPunct="1">
        <a:defRPr sz="6200" kern="1200">
          <a:solidFill>
            <a:schemeClr val="tx1"/>
          </a:solidFill>
          <a:latin typeface="+mn-lt"/>
          <a:ea typeface="+mn-ea"/>
          <a:cs typeface="+mn-cs"/>
        </a:defRPr>
      </a:lvl2pPr>
      <a:lvl3pPr marL="3133923" algn="l" defTabSz="1566962" rtl="0" eaLnBrk="1" latinLnBrk="0" hangingPunct="1">
        <a:defRPr sz="6200" kern="1200">
          <a:solidFill>
            <a:schemeClr val="tx1"/>
          </a:solidFill>
          <a:latin typeface="+mn-lt"/>
          <a:ea typeface="+mn-ea"/>
          <a:cs typeface="+mn-cs"/>
        </a:defRPr>
      </a:lvl3pPr>
      <a:lvl4pPr marL="4700885" algn="l" defTabSz="1566962" rtl="0" eaLnBrk="1" latinLnBrk="0" hangingPunct="1">
        <a:defRPr sz="6200" kern="1200">
          <a:solidFill>
            <a:schemeClr val="tx1"/>
          </a:solidFill>
          <a:latin typeface="+mn-lt"/>
          <a:ea typeface="+mn-ea"/>
          <a:cs typeface="+mn-cs"/>
        </a:defRPr>
      </a:lvl4pPr>
      <a:lvl5pPr marL="6267847" algn="l" defTabSz="1566962" rtl="0" eaLnBrk="1" latinLnBrk="0" hangingPunct="1">
        <a:defRPr sz="6200" kern="1200">
          <a:solidFill>
            <a:schemeClr val="tx1"/>
          </a:solidFill>
          <a:latin typeface="+mn-lt"/>
          <a:ea typeface="+mn-ea"/>
          <a:cs typeface="+mn-cs"/>
        </a:defRPr>
      </a:lvl5pPr>
      <a:lvl6pPr marL="7834808" algn="l" defTabSz="1566962" rtl="0" eaLnBrk="1" latinLnBrk="0" hangingPunct="1">
        <a:defRPr sz="6200" kern="1200">
          <a:solidFill>
            <a:schemeClr val="tx1"/>
          </a:solidFill>
          <a:latin typeface="+mn-lt"/>
          <a:ea typeface="+mn-ea"/>
          <a:cs typeface="+mn-cs"/>
        </a:defRPr>
      </a:lvl6pPr>
      <a:lvl7pPr marL="9401770" algn="l" defTabSz="1566962" rtl="0" eaLnBrk="1" latinLnBrk="0" hangingPunct="1">
        <a:defRPr sz="6200" kern="1200">
          <a:solidFill>
            <a:schemeClr val="tx1"/>
          </a:solidFill>
          <a:latin typeface="+mn-lt"/>
          <a:ea typeface="+mn-ea"/>
          <a:cs typeface="+mn-cs"/>
        </a:defRPr>
      </a:lvl7pPr>
      <a:lvl8pPr marL="10968731" algn="l" defTabSz="1566962" rtl="0" eaLnBrk="1" latinLnBrk="0" hangingPunct="1">
        <a:defRPr sz="6200" kern="1200">
          <a:solidFill>
            <a:schemeClr val="tx1"/>
          </a:solidFill>
          <a:latin typeface="+mn-lt"/>
          <a:ea typeface="+mn-ea"/>
          <a:cs typeface="+mn-cs"/>
        </a:defRPr>
      </a:lvl8pPr>
      <a:lvl9pPr marL="12535693" algn="l" defTabSz="1566962"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emf"/><Relationship Id="rId12"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 Id="rId4" Type="http://schemas.microsoft.com/office/2007/relationships/hdphoto" Target="../media/hdphoto1.wdp"/><Relationship Id="rId5" Type="http://schemas.openxmlformats.org/officeDocument/2006/relationships/chart" Target="../charts/chart1.xm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457200"/>
            <a:ext cx="32918400" cy="4953000"/>
          </a:xfrm>
          <a:solidFill>
            <a:schemeClr val="bg1">
              <a:lumMod val="85000"/>
            </a:schemeClr>
          </a:solidFill>
        </p:spPr>
        <p:txBody>
          <a:bodyPr>
            <a:noAutofit/>
          </a:bodyPr>
          <a:lstStyle/>
          <a:p>
            <a:pPr>
              <a:spcBef>
                <a:spcPts val="0"/>
              </a:spcBef>
              <a:spcAft>
                <a:spcPts val="2400"/>
              </a:spcAft>
            </a:pPr>
            <a:r>
              <a:rPr lang="en-US" sz="6000" b="1" dirty="0">
                <a:latin typeface="Arial"/>
                <a:cs typeface="Arial"/>
              </a:rPr>
              <a:t>Operation Impact: </a:t>
            </a:r>
            <a:r>
              <a:rPr lang="en-US" sz="6000" b="1" dirty="0" smtClean="0">
                <a:latin typeface="Arial"/>
                <a:cs typeface="Arial"/>
              </a:rPr>
              <a:t>Preliminary </a:t>
            </a:r>
            <a:r>
              <a:rPr lang="en-US" sz="6000" b="1" dirty="0">
                <a:latin typeface="Arial"/>
                <a:cs typeface="Arial"/>
              </a:rPr>
              <a:t>and Qualitative Outcomes </a:t>
            </a:r>
            <a:r>
              <a:rPr lang="en-US" sz="6000" b="1" dirty="0" smtClean="0">
                <a:latin typeface="Arial"/>
                <a:cs typeface="Arial"/>
              </a:rPr>
              <a:t/>
            </a:r>
            <a:br>
              <a:rPr lang="en-US" sz="6000" b="1" dirty="0" smtClean="0">
                <a:latin typeface="Arial"/>
                <a:cs typeface="Arial"/>
              </a:rPr>
            </a:br>
            <a:r>
              <a:rPr lang="en-US" sz="6000" b="1" dirty="0" smtClean="0">
                <a:latin typeface="Arial"/>
                <a:cs typeface="Arial"/>
              </a:rPr>
              <a:t>of a Posttraumatic </a:t>
            </a:r>
            <a:r>
              <a:rPr lang="en-US" sz="6000" b="1" dirty="0">
                <a:latin typeface="Arial"/>
                <a:cs typeface="Arial"/>
              </a:rPr>
              <a:t>Growth Retreat for </a:t>
            </a:r>
            <a:r>
              <a:rPr lang="en-US" sz="6000" b="1" dirty="0" smtClean="0">
                <a:latin typeface="Arial"/>
                <a:cs typeface="Arial"/>
              </a:rPr>
              <a:t>Veterans</a:t>
            </a:r>
            <a:br>
              <a:rPr lang="en-US" sz="6000" b="1" dirty="0" smtClean="0">
                <a:latin typeface="Arial"/>
                <a:cs typeface="Arial"/>
              </a:rPr>
            </a:br>
            <a:r>
              <a:rPr lang="en-US" sz="3600" dirty="0" smtClean="0">
                <a:latin typeface="Arial"/>
                <a:cs typeface="Arial"/>
              </a:rPr>
              <a:t> </a:t>
            </a:r>
            <a:br>
              <a:rPr lang="en-US" sz="3600" dirty="0" smtClean="0">
                <a:latin typeface="Arial"/>
                <a:cs typeface="Arial"/>
              </a:rPr>
            </a:br>
            <a:r>
              <a:rPr lang="en-US" sz="4000" b="1" dirty="0" smtClean="0">
                <a:latin typeface="Arial"/>
                <a:cs typeface="Arial"/>
              </a:rPr>
              <a:t>Wyatt R. Evans, PhD</a:t>
            </a:r>
            <a:r>
              <a:rPr lang="en-US" sz="4000" b="1" baseline="30000" dirty="0" smtClean="0">
                <a:latin typeface="Arial"/>
                <a:cs typeface="Arial"/>
              </a:rPr>
              <a:t>1</a:t>
            </a:r>
            <a:r>
              <a:rPr lang="en-US" sz="4000" b="1" dirty="0" smtClean="0">
                <a:latin typeface="Arial"/>
                <a:cs typeface="Arial"/>
              </a:rPr>
              <a:t>, Mike Nasche</a:t>
            </a:r>
            <a:r>
              <a:rPr lang="en-US" sz="4000" b="1" baseline="30000" dirty="0" smtClean="0">
                <a:latin typeface="Arial"/>
                <a:cs typeface="Arial"/>
              </a:rPr>
              <a:t>2</a:t>
            </a:r>
            <a:r>
              <a:rPr lang="en-US" sz="4000" b="1" dirty="0" smtClean="0">
                <a:latin typeface="Arial"/>
                <a:cs typeface="Arial"/>
              </a:rPr>
              <a:t>, Ryan Avila</a:t>
            </a:r>
            <a:r>
              <a:rPr lang="en-US" sz="4000" b="1" baseline="30000" dirty="0">
                <a:latin typeface="Arial"/>
                <a:cs typeface="Arial"/>
              </a:rPr>
              <a:t>2</a:t>
            </a:r>
            <a:r>
              <a:rPr lang="en-US" sz="4000" b="1" dirty="0" smtClean="0">
                <a:latin typeface="Arial"/>
                <a:cs typeface="Arial"/>
              </a:rPr>
              <a:t>, </a:t>
            </a:r>
            <a:br>
              <a:rPr lang="en-US" sz="4000" b="1" dirty="0" smtClean="0">
                <a:latin typeface="Arial"/>
                <a:cs typeface="Arial"/>
              </a:rPr>
            </a:br>
            <a:r>
              <a:rPr lang="en-US" sz="4000" b="1" dirty="0" smtClean="0">
                <a:latin typeface="Arial"/>
                <a:cs typeface="Arial"/>
              </a:rPr>
              <a:t>Christina Avila, MA</a:t>
            </a:r>
            <a:r>
              <a:rPr lang="en-US" sz="4000" b="1" baseline="30000" dirty="0" smtClean="0">
                <a:latin typeface="Arial"/>
                <a:cs typeface="Arial"/>
              </a:rPr>
              <a:t>2</a:t>
            </a:r>
            <a:r>
              <a:rPr lang="en-US" sz="4000" b="1" dirty="0" smtClean="0">
                <a:latin typeface="Arial"/>
                <a:cs typeface="Arial"/>
              </a:rPr>
              <a:t>, Laurel </a:t>
            </a:r>
            <a:r>
              <a:rPr lang="en-US" sz="4000" b="1" dirty="0" err="1" smtClean="0">
                <a:latin typeface="Arial"/>
                <a:cs typeface="Arial"/>
              </a:rPr>
              <a:t>Goodroe</a:t>
            </a:r>
            <a:r>
              <a:rPr lang="en-US" sz="4000" b="1" dirty="0" smtClean="0">
                <a:latin typeface="Arial"/>
                <a:cs typeface="Arial"/>
              </a:rPr>
              <a:t>, MA</a:t>
            </a:r>
            <a:r>
              <a:rPr lang="en-US" sz="4000" b="1" baseline="30000" dirty="0" smtClean="0">
                <a:latin typeface="Arial"/>
                <a:cs typeface="Arial"/>
              </a:rPr>
              <a:t>2</a:t>
            </a:r>
            <a:r>
              <a:rPr lang="en-US" sz="4000" b="1" dirty="0" smtClean="0">
                <a:latin typeface="Arial"/>
                <a:cs typeface="Arial"/>
              </a:rPr>
              <a:t>, Jay Shaw</a:t>
            </a:r>
            <a:r>
              <a:rPr lang="en-US" sz="4000" b="1" baseline="30000" dirty="0" smtClean="0">
                <a:latin typeface="Arial"/>
                <a:cs typeface="Arial"/>
              </a:rPr>
              <a:t>2</a:t>
            </a:r>
            <a:r>
              <a:rPr lang="en-US" sz="4000" b="1" dirty="0" smtClean="0">
                <a:latin typeface="Arial"/>
                <a:cs typeface="Arial"/>
              </a:rPr>
              <a:t>, </a:t>
            </a:r>
            <a:r>
              <a:rPr lang="en-US" sz="4000" b="1" dirty="0" err="1" smtClean="0">
                <a:latin typeface="Arial"/>
                <a:cs typeface="Arial"/>
              </a:rPr>
              <a:t>Cristy</a:t>
            </a:r>
            <a:r>
              <a:rPr lang="en-US" sz="4000" b="1" dirty="0" smtClean="0">
                <a:latin typeface="Arial"/>
                <a:cs typeface="Arial"/>
              </a:rPr>
              <a:t> </a:t>
            </a:r>
            <a:r>
              <a:rPr lang="en-US" sz="4000" b="1" dirty="0" err="1" smtClean="0">
                <a:latin typeface="Arial"/>
                <a:cs typeface="Arial"/>
              </a:rPr>
              <a:t>Gamez</a:t>
            </a:r>
            <a:r>
              <a:rPr lang="en-US" sz="4000" b="1" dirty="0" smtClean="0">
                <a:latin typeface="Arial"/>
                <a:cs typeface="Arial"/>
              </a:rPr>
              <a:t>, PhD</a:t>
            </a:r>
            <a:r>
              <a:rPr lang="en-US" sz="4000" b="1" baseline="30000" dirty="0" smtClean="0">
                <a:latin typeface="Arial"/>
                <a:cs typeface="Arial"/>
              </a:rPr>
              <a:t>3</a:t>
            </a:r>
            <a:r>
              <a:rPr lang="en-US" sz="4800" b="1" dirty="0" smtClean="0">
                <a:latin typeface="Arial"/>
                <a:cs typeface="Arial"/>
              </a:rPr>
              <a:t/>
            </a:r>
            <a:br>
              <a:rPr lang="en-US" sz="4800" b="1" dirty="0" smtClean="0">
                <a:latin typeface="Arial"/>
                <a:cs typeface="Arial"/>
              </a:rPr>
            </a:br>
            <a:r>
              <a:rPr lang="en-US" sz="2800" b="1" dirty="0" smtClean="0">
                <a:latin typeface="Arial"/>
                <a:cs typeface="Arial"/>
              </a:rPr>
              <a:t/>
            </a:r>
            <a:br>
              <a:rPr lang="en-US" sz="2800" b="1" dirty="0" smtClean="0">
                <a:latin typeface="Arial"/>
                <a:cs typeface="Arial"/>
              </a:rPr>
            </a:br>
            <a:r>
              <a:rPr lang="en-US" sz="3200" i="1" baseline="30000" dirty="0" smtClean="0">
                <a:latin typeface="Arial"/>
                <a:cs typeface="Arial"/>
              </a:rPr>
              <a:t>1</a:t>
            </a:r>
            <a:r>
              <a:rPr lang="en-US" sz="3200" i="1" dirty="0" smtClean="0">
                <a:latin typeface="Arial"/>
                <a:cs typeface="Arial"/>
              </a:rPr>
              <a:t>University </a:t>
            </a:r>
            <a:r>
              <a:rPr lang="en-US" sz="3200" i="1" dirty="0">
                <a:latin typeface="Arial"/>
                <a:cs typeface="Arial"/>
              </a:rPr>
              <a:t>of Texas Health Science Center at San </a:t>
            </a:r>
            <a:r>
              <a:rPr lang="en-US" sz="3200" i="1" dirty="0" smtClean="0">
                <a:latin typeface="Arial"/>
                <a:cs typeface="Arial"/>
              </a:rPr>
              <a:t>Antonio, Fort Hood, TX, </a:t>
            </a:r>
            <a:br>
              <a:rPr lang="en-US" sz="3200" i="1" dirty="0" smtClean="0">
                <a:latin typeface="Arial"/>
                <a:cs typeface="Arial"/>
              </a:rPr>
            </a:br>
            <a:r>
              <a:rPr lang="en-US" sz="3200" i="1" baseline="30000" dirty="0" smtClean="0">
                <a:latin typeface="Arial"/>
                <a:cs typeface="Arial"/>
              </a:rPr>
              <a:t>2</a:t>
            </a:r>
            <a:r>
              <a:rPr lang="en-US" sz="3200" i="1" dirty="0" smtClean="0">
                <a:latin typeface="Arial"/>
                <a:cs typeface="Arial"/>
              </a:rPr>
              <a:t>Impact a Hero, Spring, TX,</a:t>
            </a:r>
            <a:r>
              <a:rPr lang="en-US" sz="3200" i="1" dirty="0">
                <a:latin typeface="Arial"/>
                <a:cs typeface="Arial"/>
              </a:rPr>
              <a:t> </a:t>
            </a:r>
            <a:r>
              <a:rPr lang="en-US" sz="3200" i="1" baseline="30000" dirty="0" smtClean="0">
                <a:latin typeface="Arial"/>
                <a:cs typeface="Arial"/>
              </a:rPr>
              <a:t>3</a:t>
            </a:r>
            <a:r>
              <a:rPr lang="en-US" sz="3200" i="1" dirty="0" smtClean="0">
                <a:latin typeface="Arial"/>
                <a:cs typeface="Arial"/>
              </a:rPr>
              <a:t>Easter Seals Greater Houston, Houston, TX</a:t>
            </a:r>
            <a:endParaRPr lang="en-US" sz="3200" i="1" dirty="0">
              <a:latin typeface="Arial"/>
              <a:ea typeface="Verdana" pitchFamily="34" charset="0"/>
              <a:cs typeface="Arial"/>
            </a:endParaRPr>
          </a:p>
        </p:txBody>
      </p:sp>
      <p:sp>
        <p:nvSpPr>
          <p:cNvPr id="13" name="TextBox 12"/>
          <p:cNvSpPr txBox="1">
            <a:spLocks/>
          </p:cNvSpPr>
          <p:nvPr/>
        </p:nvSpPr>
        <p:spPr>
          <a:xfrm>
            <a:off x="242355" y="6096000"/>
            <a:ext cx="10579608" cy="1022843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txBody>
          <a:bodyPr wrap="square" lIns="182880" tIns="228600" rIns="182880" bIns="91440" rtlCol="0">
            <a:spAutoFit/>
          </a:bodyPr>
          <a:lstStyle/>
          <a:p>
            <a:pPr algn="ctr">
              <a:spcAft>
                <a:spcPts val="2000"/>
              </a:spcAft>
            </a:pPr>
            <a:r>
              <a:rPr lang="en-US" sz="2800" b="1" dirty="0">
                <a:latin typeface="Arial"/>
                <a:ea typeface="Verdana" pitchFamily="34" charset="0"/>
                <a:cs typeface="Arial"/>
              </a:rPr>
              <a:t>INTRODUCTION</a:t>
            </a:r>
          </a:p>
          <a:p>
            <a:pPr marL="342900" indent="-342900">
              <a:spcAft>
                <a:spcPts val="1900"/>
              </a:spcAft>
              <a:buFont typeface="Arial"/>
              <a:buChar char="•"/>
            </a:pPr>
            <a:r>
              <a:rPr lang="en-US" sz="2400" dirty="0">
                <a:latin typeface="Arial"/>
                <a:cs typeface="Arial"/>
              </a:rPr>
              <a:t>Nearly 50,00 veteran organizations exist in the United States. </a:t>
            </a:r>
            <a:r>
              <a:rPr lang="en-US" sz="2400" dirty="0" smtClean="0">
                <a:latin typeface="Arial"/>
                <a:cs typeface="Arial"/>
              </a:rPr>
              <a:t>Many provide some form of behavioral health services for PTSD, TBI, and other prevalent injuries and disorders among veterans. </a:t>
            </a:r>
          </a:p>
          <a:p>
            <a:pPr marL="342900" indent="-342900">
              <a:spcAft>
                <a:spcPts val="1900"/>
              </a:spcAft>
              <a:buFont typeface="Arial"/>
              <a:buChar char="•"/>
            </a:pPr>
            <a:r>
              <a:rPr lang="en-US" sz="2400" dirty="0" smtClean="0">
                <a:latin typeface="Arial"/>
                <a:cs typeface="Arial"/>
              </a:rPr>
              <a:t>However, few </a:t>
            </a:r>
            <a:r>
              <a:rPr lang="en-US" sz="2400" dirty="0">
                <a:latin typeface="Arial"/>
                <a:cs typeface="Arial"/>
              </a:rPr>
              <a:t>orient services toward personal growth beyond stabilization/recovery and fewer provide evidence-based interventions</a:t>
            </a:r>
            <a:r>
              <a:rPr lang="en-US" sz="2400" dirty="0" smtClean="0">
                <a:latin typeface="Arial"/>
                <a:cs typeface="Arial"/>
              </a:rPr>
              <a:t>.</a:t>
            </a:r>
          </a:p>
          <a:p>
            <a:pPr marL="342900" indent="-342900">
              <a:spcAft>
                <a:spcPts val="1900"/>
              </a:spcAft>
              <a:buFont typeface="Arial"/>
              <a:buChar char="•"/>
            </a:pPr>
            <a:r>
              <a:rPr lang="en-US" sz="2400" dirty="0" smtClean="0">
                <a:latin typeface="Arial"/>
                <a:cs typeface="Arial"/>
              </a:rPr>
              <a:t>Posttraumatic growth (PTG) theory contends that, after trauma, personal growth through adversity is attainable.</a:t>
            </a:r>
          </a:p>
          <a:p>
            <a:pPr marL="342900" indent="-342900">
              <a:spcAft>
                <a:spcPts val="1900"/>
              </a:spcAft>
              <a:buFont typeface="Arial"/>
              <a:buChar char="•"/>
            </a:pPr>
            <a:r>
              <a:rPr lang="en-US" sz="2400" dirty="0" smtClean="0">
                <a:latin typeface="Arial"/>
                <a:cs typeface="Arial"/>
              </a:rPr>
              <a:t>At least one brief (7-day) program targeting PTG for veterans exists in the U.S. (</a:t>
            </a:r>
            <a:r>
              <a:rPr lang="en-US" sz="2400" dirty="0" err="1" smtClean="0">
                <a:latin typeface="Arial"/>
                <a:cs typeface="Arial"/>
              </a:rPr>
              <a:t>Tedeschi</a:t>
            </a:r>
            <a:r>
              <a:rPr lang="en-US" sz="2400" dirty="0" smtClean="0">
                <a:latin typeface="Arial"/>
                <a:cs typeface="Arial"/>
              </a:rPr>
              <a:t> &amp; Moore, 2016). Outcome data are forthcoming from this program, which utilizes an integrative model of alterative approaches rather than a unifying, evidence-based intervention model.</a:t>
            </a:r>
          </a:p>
          <a:p>
            <a:pPr marL="342900" indent="-342900">
              <a:spcAft>
                <a:spcPts val="1900"/>
              </a:spcAft>
              <a:buFont typeface="Arial"/>
              <a:buChar char="•"/>
            </a:pPr>
            <a:r>
              <a:rPr lang="en-US" sz="2400" dirty="0" smtClean="0">
                <a:latin typeface="Arial"/>
                <a:cs typeface="Arial"/>
              </a:rPr>
              <a:t>Acceptance and Commitment Training (ACT) is an evidence-based, transdiagnostic intervention widely implemented with veterans (and non-veterans) targeting increased psychological flexibility and prioritization of values as motivators of behavior.</a:t>
            </a:r>
          </a:p>
          <a:p>
            <a:pPr marL="342900" indent="-342900">
              <a:spcAft>
                <a:spcPts val="1900"/>
              </a:spcAft>
              <a:buFont typeface="Arial"/>
              <a:buChar char="•"/>
            </a:pPr>
            <a:r>
              <a:rPr lang="en-US" sz="2400" dirty="0" smtClean="0">
                <a:latin typeface="Arial"/>
                <a:cs typeface="Arial"/>
              </a:rPr>
              <a:t>Psychological flexibility and values-based behavior have been associated with resilience </a:t>
            </a:r>
            <a:r>
              <a:rPr lang="en-US" sz="2400" dirty="0">
                <a:latin typeface="Arial"/>
                <a:cs typeface="Arial"/>
              </a:rPr>
              <a:t>to stress (Bryan et al., </a:t>
            </a:r>
            <a:r>
              <a:rPr lang="en-US" sz="2400" dirty="0" smtClean="0">
                <a:latin typeface="Arial"/>
                <a:cs typeface="Arial"/>
              </a:rPr>
              <a:t>2015), higher quality of life (e.g., </a:t>
            </a:r>
            <a:r>
              <a:rPr lang="en-US" sz="2400" dirty="0" err="1" smtClean="0">
                <a:latin typeface="Arial"/>
                <a:cs typeface="Arial"/>
              </a:rPr>
              <a:t>Svendsen</a:t>
            </a:r>
            <a:r>
              <a:rPr lang="en-US" sz="2400" dirty="0" smtClean="0">
                <a:latin typeface="Arial"/>
                <a:cs typeface="Arial"/>
              </a:rPr>
              <a:t>, 2014), and PTG (</a:t>
            </a:r>
            <a:r>
              <a:rPr lang="en-US" sz="2400" dirty="0" err="1" smtClean="0">
                <a:latin typeface="Arial"/>
                <a:cs typeface="Arial"/>
              </a:rPr>
              <a:t>Kashdan</a:t>
            </a:r>
            <a:r>
              <a:rPr lang="en-US" sz="2400" dirty="0" smtClean="0">
                <a:latin typeface="Arial"/>
                <a:cs typeface="Arial"/>
              </a:rPr>
              <a:t> et al., 2011).</a:t>
            </a:r>
          </a:p>
          <a:p>
            <a:pPr marL="342900" indent="-342900">
              <a:spcAft>
                <a:spcPts val="1900"/>
              </a:spcAft>
              <a:buFont typeface="Arial"/>
              <a:buChar char="•"/>
            </a:pPr>
            <a:r>
              <a:rPr lang="en-US" sz="2400" dirty="0" smtClean="0">
                <a:latin typeface="Arial"/>
                <a:cs typeface="Arial"/>
              </a:rPr>
              <a:t>Accordingly, the current 3-day program was structured as a intensive retreat for veterans on the principles of ACT, targeting psychological flexibility and values-alignment in the service of enabling PTG.</a:t>
            </a:r>
          </a:p>
        </p:txBody>
      </p:sp>
      <p:sp>
        <p:nvSpPr>
          <p:cNvPr id="15" name="TextBox 14"/>
          <p:cNvSpPr txBox="1"/>
          <p:nvPr/>
        </p:nvSpPr>
        <p:spPr>
          <a:xfrm>
            <a:off x="22021800" y="6096000"/>
            <a:ext cx="10668000" cy="10143801"/>
          </a:xfrm>
          <a:prstGeom prst="rect">
            <a:avLst/>
          </a:prstGeom>
          <a:solidFill>
            <a:schemeClr val="bg1"/>
          </a:solidFill>
          <a:ln>
            <a:solidFill>
              <a:schemeClr val="tx1"/>
            </a:solidFill>
          </a:ln>
        </p:spPr>
        <p:txBody>
          <a:bodyPr wrap="square" lIns="182880" tIns="228600" rIns="91440" bIns="274320" rtlCol="0">
            <a:spAutoFit/>
          </a:bodyPr>
          <a:lstStyle/>
          <a:p>
            <a:pPr algn="ctr">
              <a:spcAft>
                <a:spcPts val="2500"/>
              </a:spcAft>
            </a:pPr>
            <a:r>
              <a:rPr lang="en-US" sz="2800" b="1" dirty="0" smtClean="0">
                <a:latin typeface="Arial"/>
                <a:ea typeface="Verdana" pitchFamily="34" charset="0"/>
                <a:cs typeface="Arial"/>
              </a:rPr>
              <a:t>RESULTS (cont.)</a:t>
            </a:r>
            <a:endParaRPr lang="en-US" sz="2600" dirty="0" smtClean="0">
              <a:latin typeface="Arial"/>
              <a:cs typeface="Arial"/>
            </a:endParaRPr>
          </a:p>
          <a:p>
            <a:pPr algn="ctr"/>
            <a:endParaRPr lang="en-US" sz="2400" i="1" dirty="0" smtClean="0">
              <a:latin typeface="Arial"/>
              <a:cs typeface="Arial"/>
            </a:endParaRPr>
          </a:p>
          <a:p>
            <a:endParaRPr lang="en-US" sz="2400" i="1" dirty="0">
              <a:latin typeface="Arial"/>
              <a:cs typeface="Arial"/>
            </a:endParaRPr>
          </a:p>
          <a:p>
            <a:endParaRPr lang="en-US" sz="2400" i="1" dirty="0" smtClean="0">
              <a:latin typeface="Arial"/>
              <a:cs typeface="Arial"/>
            </a:endParaRPr>
          </a:p>
          <a:p>
            <a:endParaRPr lang="en-US" sz="2400" i="1" dirty="0" smtClean="0">
              <a:latin typeface="Arial"/>
              <a:cs typeface="Arial"/>
            </a:endParaRPr>
          </a:p>
          <a:p>
            <a:endParaRPr lang="en-US" sz="2400" i="1" dirty="0">
              <a:latin typeface="Arial"/>
              <a:cs typeface="Arial"/>
            </a:endParaRPr>
          </a:p>
          <a:p>
            <a:endParaRPr lang="en-US" sz="2400" b="1" i="1" dirty="0" smtClean="0">
              <a:latin typeface="Arial"/>
              <a:ea typeface="Verdana" pitchFamily="34" charset="0"/>
              <a:cs typeface="Arial"/>
            </a:endParaRPr>
          </a:p>
          <a:p>
            <a:endParaRPr lang="en-US" sz="2400" b="1" i="1" dirty="0" smtClean="0">
              <a:latin typeface="Arial"/>
              <a:ea typeface="Verdana" pitchFamily="34" charset="0"/>
              <a:cs typeface="Arial"/>
            </a:endParaRPr>
          </a:p>
          <a:p>
            <a:r>
              <a:rPr lang="en-US" sz="2400" b="1" i="1" dirty="0" smtClean="0">
                <a:latin typeface="Arial"/>
                <a:ea typeface="Verdana" pitchFamily="34" charset="0"/>
                <a:cs typeface="Arial"/>
              </a:rPr>
              <a:t>Qualitative</a:t>
            </a:r>
            <a:endParaRPr lang="en-US" sz="2400" i="1" dirty="0">
              <a:latin typeface="Arial"/>
              <a:cs typeface="Arial"/>
            </a:endParaRPr>
          </a:p>
          <a:p>
            <a:endParaRPr lang="en-US" sz="1800" dirty="0">
              <a:latin typeface="Arial"/>
              <a:cs typeface="Arial"/>
            </a:endParaRPr>
          </a:p>
          <a:p>
            <a:pPr marL="342900" indent="-342900">
              <a:spcAft>
                <a:spcPts val="2000"/>
              </a:spcAft>
              <a:buFont typeface="Arial"/>
              <a:buChar char="•"/>
            </a:pPr>
            <a:r>
              <a:rPr lang="en-US" sz="2400" dirty="0" smtClean="0">
                <a:latin typeface="Arial"/>
                <a:cs typeface="Arial"/>
              </a:rPr>
              <a:t>100% of participants reported 1) an overall positive experience, 2) strong belief in their ability to apply knowledge and skills gained going forward, and 3) high likelihood of referring other veterans to </a:t>
            </a:r>
            <a:r>
              <a:rPr lang="en-US" sz="2400" smtClean="0">
                <a:latin typeface="Arial"/>
                <a:cs typeface="Arial"/>
              </a:rPr>
              <a:t>future retreats. </a:t>
            </a:r>
            <a:endParaRPr lang="en-US" sz="2400" dirty="0" smtClean="0">
              <a:latin typeface="Arial"/>
              <a:cs typeface="Arial"/>
            </a:endParaRPr>
          </a:p>
          <a:p>
            <a:pPr marL="342900" indent="-342900">
              <a:spcAft>
                <a:spcPts val="200"/>
              </a:spcAft>
              <a:buFont typeface="Arial"/>
              <a:buChar char="•"/>
            </a:pPr>
            <a:r>
              <a:rPr lang="en-US" sz="2400" dirty="0" smtClean="0">
                <a:latin typeface="Arial"/>
                <a:cs typeface="Arial"/>
              </a:rPr>
              <a:t>In order of frequency of response, participants reported the most beneficial components of the retreat were:</a:t>
            </a:r>
          </a:p>
          <a:p>
            <a:pPr marL="901700" lvl="1" indent="-457200">
              <a:spcAft>
                <a:spcPts val="200"/>
              </a:spcAft>
              <a:buFont typeface="+mj-lt"/>
              <a:buAutoNum type="arabicPeriod"/>
            </a:pPr>
            <a:r>
              <a:rPr lang="en-US" sz="2400" dirty="0" smtClean="0">
                <a:latin typeface="Arial"/>
                <a:cs typeface="Arial"/>
              </a:rPr>
              <a:t>ACT workshops</a:t>
            </a:r>
          </a:p>
          <a:p>
            <a:pPr marL="901700" lvl="1" indent="-457200">
              <a:spcAft>
                <a:spcPts val="200"/>
              </a:spcAft>
              <a:buFont typeface="+mj-lt"/>
              <a:buAutoNum type="arabicPeriod"/>
            </a:pPr>
            <a:r>
              <a:rPr lang="en-US" sz="2400" dirty="0" smtClean="0">
                <a:latin typeface="Arial"/>
                <a:cs typeface="Arial"/>
              </a:rPr>
              <a:t>Personal</a:t>
            </a:r>
            <a:r>
              <a:rPr lang="en-US" sz="2000" dirty="0" smtClean="0">
                <a:latin typeface="Arial"/>
                <a:cs typeface="Arial"/>
              </a:rPr>
              <a:t> </a:t>
            </a:r>
            <a:r>
              <a:rPr lang="en-US" sz="2400" dirty="0" smtClean="0">
                <a:latin typeface="Arial"/>
                <a:cs typeface="Arial"/>
              </a:rPr>
              <a:t>empowerment</a:t>
            </a:r>
            <a:r>
              <a:rPr lang="en-US" sz="2000" dirty="0" smtClean="0">
                <a:latin typeface="Arial"/>
                <a:cs typeface="Arial"/>
              </a:rPr>
              <a:t> </a:t>
            </a:r>
            <a:r>
              <a:rPr lang="en-US" sz="2400" dirty="0" smtClean="0">
                <a:latin typeface="Arial"/>
                <a:cs typeface="Arial"/>
              </a:rPr>
              <a:t>exercises</a:t>
            </a:r>
            <a:r>
              <a:rPr lang="en-US" sz="2000" dirty="0" smtClean="0">
                <a:latin typeface="Arial"/>
                <a:cs typeface="Arial"/>
              </a:rPr>
              <a:t> </a:t>
            </a:r>
            <a:r>
              <a:rPr lang="en-US" sz="2400" dirty="0" smtClean="0">
                <a:latin typeface="Arial"/>
                <a:cs typeface="Arial"/>
              </a:rPr>
              <a:t>(e</a:t>
            </a:r>
            <a:r>
              <a:rPr lang="en-US" sz="2000" dirty="0" smtClean="0">
                <a:latin typeface="Arial"/>
                <a:cs typeface="Arial"/>
              </a:rPr>
              <a:t>.</a:t>
            </a:r>
            <a:r>
              <a:rPr lang="en-US" sz="2400" dirty="0" smtClean="0">
                <a:latin typeface="Arial"/>
                <a:cs typeface="Arial"/>
              </a:rPr>
              <a:t>g</a:t>
            </a:r>
            <a:r>
              <a:rPr lang="en-US" sz="2000" dirty="0" smtClean="0">
                <a:latin typeface="Arial"/>
                <a:cs typeface="Arial"/>
              </a:rPr>
              <a:t>., </a:t>
            </a:r>
            <a:r>
              <a:rPr lang="en-US" sz="2400" dirty="0" smtClean="0">
                <a:latin typeface="Arial"/>
                <a:cs typeface="Arial"/>
              </a:rPr>
              <a:t>glass</a:t>
            </a:r>
            <a:r>
              <a:rPr lang="en-US" sz="2000" dirty="0" smtClean="0">
                <a:latin typeface="Arial"/>
                <a:cs typeface="Arial"/>
              </a:rPr>
              <a:t> </a:t>
            </a:r>
            <a:r>
              <a:rPr lang="en-US" sz="2400" dirty="0" smtClean="0">
                <a:latin typeface="Arial"/>
                <a:cs typeface="Arial"/>
              </a:rPr>
              <a:t>walking</a:t>
            </a:r>
            <a:r>
              <a:rPr lang="en-US" sz="2000" dirty="0" smtClean="0">
                <a:latin typeface="Arial"/>
                <a:cs typeface="Arial"/>
              </a:rPr>
              <a:t>, </a:t>
            </a:r>
            <a:r>
              <a:rPr lang="en-US" sz="2400" dirty="0" smtClean="0">
                <a:latin typeface="Arial"/>
                <a:cs typeface="Arial"/>
              </a:rPr>
              <a:t>arrow breaking)</a:t>
            </a:r>
          </a:p>
          <a:p>
            <a:pPr marL="901700" lvl="1" indent="-457200">
              <a:spcAft>
                <a:spcPts val="2000"/>
              </a:spcAft>
              <a:buFont typeface="+mj-lt"/>
              <a:buAutoNum type="arabicPeriod"/>
            </a:pPr>
            <a:r>
              <a:rPr lang="en-US" sz="2400" dirty="0">
                <a:latin typeface="Arial"/>
                <a:cs typeface="Arial"/>
              </a:rPr>
              <a:t>Sharing of personal growth </a:t>
            </a:r>
            <a:r>
              <a:rPr lang="en-US" sz="2400" dirty="0" smtClean="0">
                <a:latin typeface="Arial"/>
                <a:cs typeface="Arial"/>
              </a:rPr>
              <a:t>stories &amp; other opportunities to socialize</a:t>
            </a:r>
          </a:p>
          <a:p>
            <a:pPr marL="342900" indent="-342900">
              <a:spcAft>
                <a:spcPts val="200"/>
              </a:spcAft>
              <a:buFont typeface="Arial"/>
              <a:buChar char="•"/>
            </a:pPr>
            <a:r>
              <a:rPr lang="en-US" sz="2400" dirty="0">
                <a:latin typeface="Arial"/>
                <a:cs typeface="Arial"/>
              </a:rPr>
              <a:t>In order of frequency of response, </a:t>
            </a:r>
            <a:r>
              <a:rPr lang="en-US" sz="2400" dirty="0" smtClean="0">
                <a:latin typeface="Arial"/>
                <a:cs typeface="Arial"/>
              </a:rPr>
              <a:t>areas in need of improvement  identified were:</a:t>
            </a:r>
            <a:endParaRPr lang="en-US" sz="2400" dirty="0">
              <a:latin typeface="Arial"/>
              <a:cs typeface="Arial"/>
            </a:endParaRPr>
          </a:p>
          <a:p>
            <a:pPr marL="901700" lvl="1" indent="-457200">
              <a:spcAft>
                <a:spcPts val="200"/>
              </a:spcAft>
              <a:buFont typeface="+mj-lt"/>
              <a:buAutoNum type="arabicPeriod"/>
            </a:pPr>
            <a:r>
              <a:rPr lang="en-US" sz="2400" dirty="0" smtClean="0">
                <a:latin typeface="Arial"/>
                <a:cs typeface="Arial"/>
              </a:rPr>
              <a:t>Length of workshops (decrease from 90mins to ≤60mins)</a:t>
            </a:r>
          </a:p>
          <a:p>
            <a:pPr marL="901700" lvl="1" indent="-457200">
              <a:spcAft>
                <a:spcPts val="200"/>
              </a:spcAft>
              <a:buFont typeface="+mj-lt"/>
              <a:buAutoNum type="arabicPeriod"/>
            </a:pPr>
            <a:r>
              <a:rPr lang="en-US" sz="2400" dirty="0" smtClean="0">
                <a:latin typeface="Arial"/>
                <a:cs typeface="Arial"/>
              </a:rPr>
              <a:t>Pacing (e.g., longer breaks between activities)</a:t>
            </a:r>
          </a:p>
          <a:p>
            <a:pPr marL="901700" lvl="1" indent="-457200">
              <a:spcAft>
                <a:spcPts val="1400"/>
              </a:spcAft>
              <a:buFont typeface="+mj-lt"/>
              <a:buAutoNum type="arabicPeriod"/>
            </a:pPr>
            <a:r>
              <a:rPr lang="en-US" sz="2400" dirty="0" smtClean="0">
                <a:latin typeface="Arial"/>
                <a:cs typeface="Arial"/>
              </a:rPr>
              <a:t>Logistical issues (e.g., A/V connectivity, timing of outdoor activities)</a:t>
            </a:r>
          </a:p>
        </p:txBody>
      </p:sp>
      <p:sp>
        <p:nvSpPr>
          <p:cNvPr id="16" name="Rectangle 1"/>
          <p:cNvSpPr>
            <a:spLocks noChangeArrowheads="1"/>
          </p:cNvSpPr>
          <p:nvPr/>
        </p:nvSpPr>
        <p:spPr bwMode="auto">
          <a:xfrm>
            <a:off x="14504875" y="14331274"/>
            <a:ext cx="120380" cy="214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9608" tIns="29804" rIns="59608" bIns="29804" numCol="1" anchor="ctr" anchorCtr="0" compatLnSpc="1">
            <a:prstTxWarp prst="textNoShape">
              <a:avLst/>
            </a:prstTxWarp>
            <a:spAutoFit/>
          </a:bodyPr>
          <a:lstStyle/>
          <a:p>
            <a:pPr defTabSz="596072" fontAlgn="base">
              <a:spcBef>
                <a:spcPct val="0"/>
              </a:spcBef>
              <a:spcAft>
                <a:spcPct val="0"/>
              </a:spcAft>
            </a:pPr>
            <a:endParaRPr lang="en-US" sz="1000" dirty="0">
              <a:latin typeface="Arial"/>
              <a:cs typeface="Arial"/>
            </a:endParaRPr>
          </a:p>
        </p:txBody>
      </p:sp>
      <p:sp>
        <p:nvSpPr>
          <p:cNvPr id="17" name="TextBox 16"/>
          <p:cNvSpPr txBox="1"/>
          <p:nvPr/>
        </p:nvSpPr>
        <p:spPr>
          <a:xfrm>
            <a:off x="21423085" y="4953000"/>
            <a:ext cx="120380" cy="429522"/>
          </a:xfrm>
          <a:prstGeom prst="rect">
            <a:avLst/>
          </a:prstGeom>
          <a:noFill/>
        </p:spPr>
        <p:txBody>
          <a:bodyPr wrap="none" lIns="59608" tIns="29804" rIns="59608" bIns="29804" rtlCol="0">
            <a:spAutoFit/>
          </a:bodyPr>
          <a:lstStyle/>
          <a:p>
            <a:endParaRPr lang="en-US" sz="2400" dirty="0">
              <a:latin typeface="Arial"/>
              <a:cs typeface="Arial"/>
            </a:endParaRPr>
          </a:p>
        </p:txBody>
      </p:sp>
      <p:sp>
        <p:nvSpPr>
          <p:cNvPr id="19" name="TextBox 18"/>
          <p:cNvSpPr txBox="1">
            <a:spLocks/>
          </p:cNvSpPr>
          <p:nvPr/>
        </p:nvSpPr>
        <p:spPr>
          <a:xfrm>
            <a:off x="11125200" y="15915571"/>
            <a:ext cx="10629900" cy="4734629"/>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vert="horz" wrap="square" lIns="182880" tIns="228600" rIns="182880" bIns="137160" rtlCol="0">
            <a:spAutoFit/>
          </a:bodyPr>
          <a:lstStyle/>
          <a:p>
            <a:pPr algn="ctr">
              <a:spcAft>
                <a:spcPts val="800"/>
              </a:spcAft>
            </a:pPr>
            <a:r>
              <a:rPr lang="en-US" sz="2800" b="1" dirty="0">
                <a:latin typeface="Arial"/>
                <a:ea typeface="Verdana" pitchFamily="34" charset="0"/>
                <a:cs typeface="Arial"/>
              </a:rPr>
              <a:t>RESULTS</a:t>
            </a:r>
          </a:p>
          <a:p>
            <a:pPr>
              <a:spcAft>
                <a:spcPts val="1200"/>
              </a:spcAft>
            </a:pPr>
            <a:r>
              <a:rPr lang="en-US" sz="2600" b="1" i="1" dirty="0" smtClean="0">
                <a:latin typeface="Arial"/>
                <a:cs typeface="Arial"/>
              </a:rPr>
              <a:t>Preliminary Quantitative</a:t>
            </a:r>
          </a:p>
          <a:p>
            <a:pPr marL="372582" indent="-372582">
              <a:spcAft>
                <a:spcPts val="1800"/>
              </a:spcAft>
              <a:buFont typeface="Arial"/>
              <a:buChar char="•"/>
            </a:pPr>
            <a:r>
              <a:rPr lang="en-US" sz="2400" dirty="0" smtClean="0">
                <a:latin typeface="Arial"/>
                <a:cs typeface="Arial"/>
              </a:rPr>
              <a:t>Values </a:t>
            </a:r>
            <a:r>
              <a:rPr lang="en-US" sz="2400" dirty="0">
                <a:latin typeface="Arial"/>
                <a:cs typeface="Arial"/>
              </a:rPr>
              <a:t>progress </a:t>
            </a:r>
            <a:r>
              <a:rPr lang="en-US" sz="2400" dirty="0" smtClean="0">
                <a:latin typeface="Arial"/>
                <a:cs typeface="Arial"/>
              </a:rPr>
              <a:t>(VQ-Progress) increased from pre-retreat (</a:t>
            </a:r>
            <a:r>
              <a:rPr lang="en-US" sz="2400" i="1" dirty="0" smtClean="0">
                <a:latin typeface="Arial"/>
                <a:cs typeface="Arial"/>
              </a:rPr>
              <a:t>M=</a:t>
            </a:r>
            <a:r>
              <a:rPr lang="en-US" sz="2400" dirty="0" smtClean="0">
                <a:latin typeface="Arial"/>
                <a:cs typeface="Arial"/>
              </a:rPr>
              <a:t>21.00, </a:t>
            </a:r>
            <a:r>
              <a:rPr lang="en-US" sz="2400" i="1" dirty="0" smtClean="0">
                <a:latin typeface="Arial"/>
                <a:cs typeface="Arial"/>
              </a:rPr>
              <a:t>SD</a:t>
            </a:r>
            <a:r>
              <a:rPr lang="en-US" sz="2400" dirty="0">
                <a:latin typeface="Arial"/>
                <a:cs typeface="Arial"/>
              </a:rPr>
              <a:t>=4.98</a:t>
            </a:r>
            <a:r>
              <a:rPr lang="en-US" sz="2400" dirty="0" smtClean="0">
                <a:latin typeface="Arial"/>
                <a:cs typeface="Arial"/>
              </a:rPr>
              <a:t>) to post-retreat </a:t>
            </a:r>
            <a:r>
              <a:rPr lang="en-US" sz="2400" dirty="0">
                <a:latin typeface="Arial"/>
                <a:cs typeface="Arial"/>
              </a:rPr>
              <a:t>(</a:t>
            </a:r>
            <a:r>
              <a:rPr lang="en-US" sz="2400" i="1" dirty="0">
                <a:latin typeface="Arial"/>
                <a:cs typeface="Arial"/>
              </a:rPr>
              <a:t>M</a:t>
            </a:r>
            <a:r>
              <a:rPr lang="en-US" sz="2400" dirty="0">
                <a:latin typeface="Arial"/>
                <a:cs typeface="Arial"/>
              </a:rPr>
              <a:t>=24.72, </a:t>
            </a:r>
            <a:r>
              <a:rPr lang="en-US" sz="2400" i="1" dirty="0">
                <a:latin typeface="Arial"/>
                <a:cs typeface="Arial"/>
              </a:rPr>
              <a:t>SD</a:t>
            </a:r>
            <a:r>
              <a:rPr lang="en-US" sz="2400" dirty="0">
                <a:latin typeface="Arial"/>
                <a:cs typeface="Arial"/>
              </a:rPr>
              <a:t>=5.03)</a:t>
            </a:r>
            <a:r>
              <a:rPr lang="en-US" sz="2400" dirty="0" smtClean="0">
                <a:latin typeface="Arial"/>
                <a:cs typeface="Arial"/>
              </a:rPr>
              <a:t>.</a:t>
            </a:r>
          </a:p>
          <a:p>
            <a:pPr marL="372582" indent="-372582">
              <a:spcAft>
                <a:spcPts val="1800"/>
              </a:spcAft>
              <a:buFont typeface="Arial"/>
              <a:buChar char="•"/>
            </a:pPr>
            <a:r>
              <a:rPr lang="en-US" sz="2400" dirty="0" smtClean="0">
                <a:latin typeface="Arial"/>
                <a:cs typeface="Arial"/>
              </a:rPr>
              <a:t>Values obstruction (VQ-Obstructions) decreased from pre-retreat (</a:t>
            </a:r>
            <a:r>
              <a:rPr lang="en-US" sz="2400" i="1" dirty="0" smtClean="0">
                <a:latin typeface="Arial"/>
                <a:cs typeface="Arial"/>
              </a:rPr>
              <a:t>M</a:t>
            </a:r>
            <a:r>
              <a:rPr lang="en-US" sz="2400" dirty="0" smtClean="0">
                <a:latin typeface="Arial"/>
                <a:cs typeface="Arial"/>
              </a:rPr>
              <a:t>=11.44, </a:t>
            </a:r>
            <a:r>
              <a:rPr lang="en-US" sz="2400" i="1" dirty="0" smtClean="0">
                <a:latin typeface="Arial"/>
                <a:cs typeface="Arial"/>
              </a:rPr>
              <a:t>SD</a:t>
            </a:r>
            <a:r>
              <a:rPr lang="en-US" sz="2400" dirty="0">
                <a:latin typeface="Arial"/>
                <a:cs typeface="Arial"/>
              </a:rPr>
              <a:t>=</a:t>
            </a:r>
            <a:r>
              <a:rPr lang="en-US" sz="2400" dirty="0" smtClean="0">
                <a:latin typeface="Arial"/>
                <a:cs typeface="Arial"/>
              </a:rPr>
              <a:t>5.86) to post-retreat </a:t>
            </a:r>
            <a:r>
              <a:rPr lang="en-US" sz="2400" dirty="0">
                <a:latin typeface="Arial"/>
                <a:cs typeface="Arial"/>
              </a:rPr>
              <a:t>(</a:t>
            </a:r>
            <a:r>
              <a:rPr lang="en-US" sz="2400" i="1" dirty="0">
                <a:latin typeface="Arial"/>
                <a:cs typeface="Arial"/>
              </a:rPr>
              <a:t>M</a:t>
            </a:r>
            <a:r>
              <a:rPr lang="en-US" sz="2400" dirty="0">
                <a:latin typeface="Arial"/>
                <a:cs typeface="Arial"/>
              </a:rPr>
              <a:t>=6.41, </a:t>
            </a:r>
            <a:r>
              <a:rPr lang="en-US" sz="2400" i="1" dirty="0">
                <a:latin typeface="Arial"/>
                <a:cs typeface="Arial"/>
              </a:rPr>
              <a:t>SD</a:t>
            </a:r>
            <a:r>
              <a:rPr lang="en-US" sz="2400" dirty="0">
                <a:latin typeface="Arial"/>
                <a:cs typeface="Arial"/>
              </a:rPr>
              <a:t>=5.08</a:t>
            </a:r>
            <a:r>
              <a:rPr lang="en-US" sz="2400" dirty="0" smtClean="0">
                <a:latin typeface="Arial"/>
                <a:cs typeface="Arial"/>
              </a:rPr>
              <a:t>).</a:t>
            </a:r>
          </a:p>
          <a:p>
            <a:pPr marL="372582" indent="-372582">
              <a:spcAft>
                <a:spcPts val="1800"/>
              </a:spcAft>
              <a:buFont typeface="Arial"/>
              <a:buChar char="•"/>
            </a:pPr>
            <a:r>
              <a:rPr lang="en-US" sz="2400" dirty="0" smtClean="0">
                <a:latin typeface="Arial"/>
                <a:cs typeface="Arial"/>
              </a:rPr>
              <a:t>Psychological inflexibility (AAQ</a:t>
            </a:r>
            <a:r>
              <a:rPr lang="en-US" sz="2400" dirty="0">
                <a:latin typeface="Arial"/>
                <a:cs typeface="Arial"/>
              </a:rPr>
              <a:t>-</a:t>
            </a:r>
            <a:r>
              <a:rPr lang="en-US" sz="2400" dirty="0" smtClean="0">
                <a:latin typeface="Arial"/>
                <a:cs typeface="Arial"/>
              </a:rPr>
              <a:t>II) decreased from pre-retreat (</a:t>
            </a:r>
            <a:r>
              <a:rPr lang="en-US" sz="2400" i="1" dirty="0" smtClean="0">
                <a:latin typeface="Arial"/>
                <a:cs typeface="Arial"/>
              </a:rPr>
              <a:t>M</a:t>
            </a:r>
            <a:r>
              <a:rPr lang="en-US" sz="2400" dirty="0" smtClean="0">
                <a:latin typeface="Arial"/>
                <a:cs typeface="Arial"/>
              </a:rPr>
              <a:t>=19.94, </a:t>
            </a:r>
            <a:r>
              <a:rPr lang="en-US" sz="2400" i="1" dirty="0" smtClean="0">
                <a:latin typeface="Arial"/>
                <a:cs typeface="Arial"/>
              </a:rPr>
              <a:t>SD</a:t>
            </a:r>
            <a:r>
              <a:rPr lang="en-US" sz="2400" dirty="0">
                <a:latin typeface="Arial"/>
                <a:cs typeface="Arial"/>
              </a:rPr>
              <a:t>=9.02</a:t>
            </a:r>
            <a:r>
              <a:rPr lang="en-US" sz="2400" dirty="0" smtClean="0">
                <a:latin typeface="Arial"/>
                <a:cs typeface="Arial"/>
              </a:rPr>
              <a:t>)</a:t>
            </a:r>
            <a:r>
              <a:rPr lang="en-US" sz="2400" dirty="0">
                <a:latin typeface="Arial"/>
                <a:cs typeface="Arial"/>
              </a:rPr>
              <a:t> </a:t>
            </a:r>
            <a:r>
              <a:rPr lang="en-US" sz="2400" dirty="0" smtClean="0">
                <a:latin typeface="Arial"/>
                <a:cs typeface="Arial"/>
              </a:rPr>
              <a:t>to post-retreat (</a:t>
            </a:r>
            <a:r>
              <a:rPr lang="en-US" sz="2400" i="1" dirty="0">
                <a:latin typeface="Arial"/>
                <a:cs typeface="Arial"/>
              </a:rPr>
              <a:t>M</a:t>
            </a:r>
            <a:r>
              <a:rPr lang="en-US" sz="2400" dirty="0">
                <a:latin typeface="Arial"/>
                <a:cs typeface="Arial"/>
              </a:rPr>
              <a:t>=16.68, </a:t>
            </a:r>
            <a:r>
              <a:rPr lang="en-US" sz="2400" i="1" dirty="0">
                <a:latin typeface="Arial"/>
                <a:cs typeface="Arial"/>
              </a:rPr>
              <a:t>SD</a:t>
            </a:r>
            <a:r>
              <a:rPr lang="en-US" sz="2400" dirty="0">
                <a:latin typeface="Arial"/>
                <a:cs typeface="Arial"/>
              </a:rPr>
              <a:t>=7.59</a:t>
            </a:r>
            <a:r>
              <a:rPr lang="en-US" sz="2400" dirty="0" smtClean="0">
                <a:latin typeface="Arial"/>
                <a:cs typeface="Arial"/>
              </a:rPr>
              <a:t>).</a:t>
            </a:r>
          </a:p>
          <a:p>
            <a:pPr marL="372582" indent="-372582">
              <a:spcAft>
                <a:spcPts val="1800"/>
              </a:spcAft>
              <a:buFont typeface="Arial"/>
              <a:buChar char="•"/>
            </a:pPr>
            <a:r>
              <a:rPr lang="en-US" sz="2400" dirty="0" smtClean="0">
                <a:latin typeface="Arial"/>
                <a:cs typeface="Arial"/>
              </a:rPr>
              <a:t>All changes were statistically significant (</a:t>
            </a:r>
            <a:r>
              <a:rPr lang="en-US" sz="2400" i="1" dirty="0" smtClean="0">
                <a:latin typeface="Arial"/>
                <a:cs typeface="Arial"/>
              </a:rPr>
              <a:t>p</a:t>
            </a:r>
            <a:r>
              <a:rPr lang="en-US" sz="2400" dirty="0" smtClean="0">
                <a:latin typeface="Arial"/>
                <a:cs typeface="Arial"/>
              </a:rPr>
              <a:t>&lt;.01) in the target direction.</a:t>
            </a:r>
            <a:endParaRPr lang="en-US" sz="2400" i="1" dirty="0" smtClean="0">
              <a:latin typeface="Arial"/>
              <a:cs typeface="Arial"/>
            </a:endParaRPr>
          </a:p>
        </p:txBody>
      </p:sp>
      <p:sp>
        <p:nvSpPr>
          <p:cNvPr id="25" name="TextBox 24"/>
          <p:cNvSpPr txBox="1"/>
          <p:nvPr/>
        </p:nvSpPr>
        <p:spPr>
          <a:xfrm>
            <a:off x="29640168" y="962108"/>
            <a:ext cx="120394" cy="1014304"/>
          </a:xfrm>
          <a:prstGeom prst="rect">
            <a:avLst/>
          </a:prstGeom>
          <a:noFill/>
        </p:spPr>
        <p:txBody>
          <a:bodyPr wrap="none" lIns="59615" tIns="29807" rIns="59615" bIns="29807" rtlCol="0">
            <a:spAutoFit/>
          </a:bodyPr>
          <a:lstStyle/>
          <a:p>
            <a:endParaRPr lang="en-US" dirty="0">
              <a:latin typeface="Arial"/>
              <a:cs typeface="Arial"/>
            </a:endParaRPr>
          </a:p>
        </p:txBody>
      </p:sp>
      <p:sp>
        <p:nvSpPr>
          <p:cNvPr id="23" name="Line 2"/>
          <p:cNvSpPr>
            <a:spLocks noChangeShapeType="1"/>
          </p:cNvSpPr>
          <p:nvPr/>
        </p:nvSpPr>
        <p:spPr bwMode="auto">
          <a:xfrm>
            <a:off x="0" y="5772150"/>
            <a:ext cx="32918400" cy="762"/>
          </a:xfrm>
          <a:prstGeom prst="line">
            <a:avLst/>
          </a:prstGeom>
          <a:noFill/>
          <a:ln w="228600">
            <a:gradFill flip="none" rotWithShape="1">
              <a:gsLst>
                <a:gs pos="30000">
                  <a:srgbClr val="0D245F"/>
                </a:gs>
                <a:gs pos="72000">
                  <a:srgbClr val="A03017"/>
                </a:gs>
                <a:gs pos="50000">
                  <a:srgbClr val="800000"/>
                </a:gs>
              </a:gsLst>
              <a:path path="circle">
                <a:fillToRect l="100000" t="100000"/>
              </a:path>
              <a:tileRect r="-100000" b="-100000"/>
            </a:gradFill>
            <a:miter lim="800000"/>
            <a:headEnd/>
            <a:tailEnd/>
          </a:ln>
        </p:spPr>
        <p:txBody>
          <a:bodyPr lIns="59615" tIns="29807" rIns="59615" bIns="29807"/>
          <a:lstStyle/>
          <a:p>
            <a:endParaRPr lang="en-US" dirty="0">
              <a:latin typeface="Arial"/>
              <a:cs typeface="Arial"/>
            </a:endParaRPr>
          </a:p>
        </p:txBody>
      </p:sp>
      <p:sp>
        <p:nvSpPr>
          <p:cNvPr id="20" name="TextBox 19"/>
          <p:cNvSpPr txBox="1"/>
          <p:nvPr/>
        </p:nvSpPr>
        <p:spPr>
          <a:xfrm>
            <a:off x="11117179" y="6096000"/>
            <a:ext cx="10629900" cy="9443609"/>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lIns="182880" tIns="228600" rIns="182880" bIns="182880" rtlCol="0">
            <a:spAutoFit/>
          </a:bodyPr>
          <a:lstStyle/>
          <a:p>
            <a:pPr lvl="0" algn="ctr"/>
            <a:r>
              <a:rPr lang="en-US" sz="2800" b="1" dirty="0">
                <a:latin typeface="Arial"/>
                <a:ea typeface="Verdana" pitchFamily="34" charset="0"/>
                <a:cs typeface="Arial"/>
              </a:rPr>
              <a:t>METHOD</a:t>
            </a:r>
          </a:p>
          <a:p>
            <a:pPr>
              <a:spcAft>
                <a:spcPts val="800"/>
              </a:spcAft>
            </a:pPr>
            <a:r>
              <a:rPr lang="en-US" sz="2600" b="1" i="1" dirty="0">
                <a:solidFill>
                  <a:prstClr val="black"/>
                </a:solidFill>
                <a:latin typeface="Arial"/>
                <a:ea typeface="Verdana" pitchFamily="34" charset="0"/>
                <a:cs typeface="Arial"/>
              </a:rPr>
              <a:t>Participants</a:t>
            </a:r>
          </a:p>
          <a:p>
            <a:pPr marL="342900" indent="-342900">
              <a:spcAft>
                <a:spcPts val="600"/>
              </a:spcAft>
              <a:buFont typeface="Arial"/>
              <a:buChar char="•"/>
            </a:pPr>
            <a:r>
              <a:rPr lang="en-US" sz="2400" dirty="0" smtClean="0">
                <a:latin typeface="Arial"/>
                <a:cs typeface="Arial"/>
              </a:rPr>
              <a:t>Twenty veterans representing each branch of the Armed Forces primarily from South Texas as well as five of their significant others.</a:t>
            </a:r>
          </a:p>
          <a:p>
            <a:pPr marL="342900" indent="-342900">
              <a:spcAft>
                <a:spcPts val="2600"/>
              </a:spcAft>
              <a:buFont typeface="Arial"/>
              <a:buChar char="•"/>
            </a:pPr>
            <a:r>
              <a:rPr lang="en-US" sz="2400" dirty="0" smtClean="0">
                <a:latin typeface="Arial"/>
                <a:cs typeface="Arial"/>
              </a:rPr>
              <a:t>Majority White, male with </a:t>
            </a:r>
            <a:r>
              <a:rPr lang="en-US" sz="2400" dirty="0">
                <a:latin typeface="Arial"/>
                <a:cs typeface="Arial"/>
              </a:rPr>
              <a:t>history of </a:t>
            </a:r>
            <a:r>
              <a:rPr lang="en-US" sz="2400" dirty="0" smtClean="0">
                <a:latin typeface="Arial"/>
                <a:cs typeface="Arial"/>
              </a:rPr>
              <a:t>PTSD; all post-9/11; aged 29-43</a:t>
            </a:r>
          </a:p>
          <a:p>
            <a:pPr>
              <a:spcAft>
                <a:spcPts val="800"/>
              </a:spcAft>
            </a:pPr>
            <a:r>
              <a:rPr lang="en-US" sz="2600" b="1" i="1" dirty="0" smtClean="0">
                <a:latin typeface="Arial"/>
                <a:ea typeface="Verdana" pitchFamily="34" charset="0"/>
                <a:cs typeface="Arial"/>
              </a:rPr>
              <a:t>Procedures</a:t>
            </a:r>
          </a:p>
          <a:p>
            <a:pPr marL="372582" indent="-372582">
              <a:spcAft>
                <a:spcPts val="600"/>
              </a:spcAft>
              <a:buFont typeface="Arial"/>
              <a:buChar char="•"/>
            </a:pPr>
            <a:r>
              <a:rPr lang="en-US" sz="2400" dirty="0" smtClean="0">
                <a:latin typeface="Arial"/>
                <a:cs typeface="Arial"/>
              </a:rPr>
              <a:t>Veterans identified by Impact a Hero</a:t>
            </a:r>
            <a:r>
              <a:rPr lang="en-US" sz="2400" dirty="0">
                <a:latin typeface="Arial"/>
                <a:cs typeface="Arial"/>
              </a:rPr>
              <a:t> </a:t>
            </a:r>
            <a:r>
              <a:rPr lang="en-US" sz="2400" dirty="0" smtClean="0">
                <a:latin typeface="Arial"/>
                <a:cs typeface="Arial"/>
              </a:rPr>
              <a:t>based on past engagement with organization affiliates, history of physical or psychological wounds of war.</a:t>
            </a:r>
            <a:endParaRPr lang="en-US" sz="2400" dirty="0">
              <a:latin typeface="Arial"/>
              <a:cs typeface="Arial"/>
            </a:endParaRPr>
          </a:p>
          <a:p>
            <a:pPr marL="372582" indent="-372582">
              <a:spcAft>
                <a:spcPts val="2000"/>
              </a:spcAft>
              <a:buFont typeface="Arial"/>
              <a:buChar char="•"/>
            </a:pPr>
            <a:r>
              <a:rPr lang="en-US" sz="2400" dirty="0" smtClean="0">
                <a:latin typeface="Arial"/>
                <a:cs typeface="Arial"/>
              </a:rPr>
              <a:t>Assessments were administered at the outset of the retreat and again alongside feedback forms immediately prior to departure from the camp.</a:t>
            </a:r>
            <a:endParaRPr lang="en-US" sz="2400" dirty="0">
              <a:latin typeface="Arial"/>
              <a:cs typeface="Arial"/>
            </a:endParaRPr>
          </a:p>
          <a:p>
            <a:pPr>
              <a:spcAft>
                <a:spcPts val="800"/>
              </a:spcAft>
            </a:pPr>
            <a:r>
              <a:rPr lang="en-US" sz="2600" b="1" i="1" dirty="0">
                <a:latin typeface="Arial"/>
                <a:ea typeface="Verdana" pitchFamily="34" charset="0"/>
                <a:cs typeface="Arial"/>
              </a:rPr>
              <a:t>Measures</a:t>
            </a:r>
          </a:p>
          <a:p>
            <a:pPr>
              <a:spcAft>
                <a:spcPts val="2000"/>
              </a:spcAft>
            </a:pPr>
            <a:r>
              <a:rPr lang="en-US" sz="2400" b="1" dirty="0">
                <a:latin typeface="Arial"/>
                <a:cs typeface="Arial"/>
              </a:rPr>
              <a:t>Acceptance and Action Questionnaire-II (AAQ-II</a:t>
            </a:r>
            <a:r>
              <a:rPr lang="en-US" sz="2400" dirty="0">
                <a:latin typeface="Arial"/>
                <a:cs typeface="Arial"/>
              </a:rPr>
              <a:t>; Bond et. al, 2011 ) </a:t>
            </a:r>
            <a:r>
              <a:rPr lang="en-US" sz="2400" dirty="0" smtClean="0">
                <a:latin typeface="Arial"/>
                <a:cs typeface="Arial"/>
              </a:rPr>
              <a:t>is a 7-item measure of psychological inflexibility. Higher score indicate greater inflexibility. </a:t>
            </a:r>
          </a:p>
          <a:p>
            <a:pPr>
              <a:spcAft>
                <a:spcPts val="2000"/>
              </a:spcAft>
            </a:pPr>
            <a:r>
              <a:rPr lang="en-US" sz="2400" b="1" dirty="0" smtClean="0">
                <a:latin typeface="Arial"/>
                <a:cs typeface="Arial"/>
              </a:rPr>
              <a:t>Valuing Questionnaire (VQ</a:t>
            </a:r>
            <a:r>
              <a:rPr lang="en-US" sz="2400" dirty="0" smtClean="0">
                <a:latin typeface="Arial"/>
                <a:cs typeface="Arial"/>
              </a:rPr>
              <a:t>; </a:t>
            </a:r>
            <a:r>
              <a:rPr lang="en-US" sz="2400" dirty="0" err="1" smtClean="0">
                <a:latin typeface="Arial"/>
                <a:cs typeface="Arial"/>
              </a:rPr>
              <a:t>Smout</a:t>
            </a:r>
            <a:r>
              <a:rPr lang="en-US" sz="2400" dirty="0" smtClean="0">
                <a:latin typeface="Arial"/>
                <a:cs typeface="Arial"/>
              </a:rPr>
              <a:t> et al., 2014) is a 10-item measure of success overcoming obstacles to (VQ-O) and making progress toward   (VQ-P) values-based behavior.</a:t>
            </a:r>
          </a:p>
          <a:p>
            <a:r>
              <a:rPr lang="en-US" sz="2400" b="1" dirty="0" smtClean="0">
                <a:latin typeface="Arial"/>
                <a:cs typeface="Arial"/>
              </a:rPr>
              <a:t>Participant Feedback </a:t>
            </a:r>
            <a:r>
              <a:rPr lang="en-US" sz="2400" dirty="0" smtClean="0">
                <a:latin typeface="Arial"/>
                <a:cs typeface="Arial"/>
              </a:rPr>
              <a:t>was elicited via anonymous feedback form. Items included seven open-ended and two scaling questions and assessed most/least helpful and enjoyable components of the retreat.</a:t>
            </a:r>
          </a:p>
        </p:txBody>
      </p:sp>
      <p:sp>
        <p:nvSpPr>
          <p:cNvPr id="54" name="TextBox 53"/>
          <p:cNvSpPr txBox="1"/>
          <p:nvPr/>
        </p:nvSpPr>
        <p:spPr>
          <a:xfrm>
            <a:off x="228603" y="16732620"/>
            <a:ext cx="10611853" cy="8641980"/>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txBody>
          <a:bodyPr wrap="square" lIns="182880" tIns="228600" rIns="182880" bIns="228600" rtlCol="0">
            <a:spAutoFit/>
          </a:bodyPr>
          <a:lstStyle/>
          <a:p>
            <a:pPr algn="ctr">
              <a:spcAft>
                <a:spcPts val="1749"/>
              </a:spcAft>
            </a:pPr>
            <a:r>
              <a:rPr lang="en-US" sz="2800" b="1" dirty="0" smtClean="0">
                <a:latin typeface="Arial"/>
                <a:ea typeface="Verdana" pitchFamily="34" charset="0"/>
                <a:cs typeface="Arial"/>
              </a:rPr>
              <a:t>OPERATION IMPACT</a:t>
            </a:r>
            <a:endParaRPr lang="en-US" sz="2800" b="1" dirty="0">
              <a:latin typeface="Arial"/>
              <a:ea typeface="Verdana" pitchFamily="34" charset="0"/>
              <a:cs typeface="Arial"/>
            </a:endParaRPr>
          </a:p>
          <a:p>
            <a:pPr marL="342900" lvl="0" indent="-342900">
              <a:spcAft>
                <a:spcPts val="600"/>
              </a:spcAft>
              <a:buFont typeface="Arial"/>
              <a:buChar char="•"/>
            </a:pPr>
            <a:r>
              <a:rPr lang="en-US" sz="2400" dirty="0" smtClean="0">
                <a:latin typeface="Arial"/>
                <a:cs typeface="Arial"/>
              </a:rPr>
              <a:t>The inaugural </a:t>
            </a:r>
            <a:r>
              <a:rPr lang="en-US" sz="2400" i="1" dirty="0" smtClean="0">
                <a:latin typeface="Arial"/>
                <a:cs typeface="Arial"/>
              </a:rPr>
              <a:t>Operation Impact</a:t>
            </a:r>
            <a:r>
              <a:rPr lang="en-US" sz="2400" dirty="0" smtClean="0">
                <a:latin typeface="Arial"/>
                <a:cs typeface="Arial"/>
              </a:rPr>
              <a:t> was completed in August 2018. The 3-day retreat was organized by Impact a Hero, a veteran service organization based in Spring, TX, and was held at a fully ADA-accessible camp in Rockport, TX.  </a:t>
            </a:r>
            <a:endParaRPr lang="en-US" sz="1800" dirty="0" smtClean="0">
              <a:latin typeface="Arial"/>
              <a:cs typeface="Arial"/>
            </a:endParaRPr>
          </a:p>
          <a:p>
            <a:pPr lvl="0">
              <a:spcAft>
                <a:spcPts val="600"/>
              </a:spcAft>
            </a:pPr>
            <a:endParaRPr lang="en-US" sz="1800" dirty="0">
              <a:latin typeface="Arial"/>
              <a:cs typeface="Arial"/>
            </a:endParaRPr>
          </a:p>
          <a:p>
            <a:pPr lvl="0">
              <a:spcAft>
                <a:spcPts val="600"/>
              </a:spcAft>
            </a:pPr>
            <a:endParaRPr lang="en-US" sz="1800" dirty="0" smtClean="0">
              <a:latin typeface="Arial"/>
              <a:cs typeface="Arial"/>
            </a:endParaRPr>
          </a:p>
          <a:p>
            <a:pPr lvl="0">
              <a:spcAft>
                <a:spcPts val="600"/>
              </a:spcAft>
            </a:pPr>
            <a:endParaRPr lang="en-US" sz="1800" dirty="0" smtClean="0">
              <a:latin typeface="Arial"/>
              <a:cs typeface="Arial"/>
            </a:endParaRPr>
          </a:p>
          <a:p>
            <a:pPr lvl="0">
              <a:spcAft>
                <a:spcPts val="600"/>
              </a:spcAft>
            </a:pPr>
            <a:endParaRPr lang="en-US" sz="2400" dirty="0">
              <a:latin typeface="Arial"/>
              <a:cs typeface="Arial"/>
            </a:endParaRPr>
          </a:p>
          <a:p>
            <a:pPr lvl="0">
              <a:spcAft>
                <a:spcPts val="600"/>
              </a:spcAft>
            </a:pPr>
            <a:endParaRPr lang="en-US" sz="2400" dirty="0" smtClean="0">
              <a:latin typeface="Arial"/>
              <a:cs typeface="Arial"/>
            </a:endParaRPr>
          </a:p>
          <a:p>
            <a:pPr lvl="0">
              <a:spcAft>
                <a:spcPts val="600"/>
              </a:spcAft>
            </a:pPr>
            <a:endParaRPr lang="en-US" sz="2400" dirty="0">
              <a:latin typeface="Arial"/>
              <a:cs typeface="Arial"/>
            </a:endParaRPr>
          </a:p>
          <a:p>
            <a:pPr lvl="0">
              <a:spcAft>
                <a:spcPts val="600"/>
              </a:spcAft>
            </a:pPr>
            <a:endParaRPr lang="en-US" sz="2400" dirty="0" smtClean="0">
              <a:latin typeface="Arial"/>
              <a:cs typeface="Arial"/>
            </a:endParaRPr>
          </a:p>
          <a:p>
            <a:pPr lvl="0">
              <a:spcAft>
                <a:spcPts val="600"/>
              </a:spcAft>
            </a:pPr>
            <a:endParaRPr lang="en-US" sz="2400" dirty="0">
              <a:latin typeface="Arial"/>
              <a:cs typeface="Arial"/>
            </a:endParaRPr>
          </a:p>
          <a:p>
            <a:pPr lvl="0">
              <a:spcAft>
                <a:spcPts val="600"/>
              </a:spcAft>
            </a:pPr>
            <a:endParaRPr lang="en-US" sz="2400" dirty="0" smtClean="0">
              <a:latin typeface="Arial"/>
              <a:cs typeface="Arial"/>
            </a:endParaRPr>
          </a:p>
          <a:p>
            <a:pPr lvl="0">
              <a:spcAft>
                <a:spcPts val="600"/>
              </a:spcAft>
            </a:pPr>
            <a:endParaRPr lang="en-US" sz="2400" dirty="0">
              <a:latin typeface="Arial"/>
              <a:cs typeface="Arial"/>
            </a:endParaRPr>
          </a:p>
          <a:p>
            <a:pPr lvl="0">
              <a:spcAft>
                <a:spcPts val="600"/>
              </a:spcAft>
            </a:pPr>
            <a:endParaRPr lang="en-US" sz="2400" dirty="0" smtClean="0">
              <a:latin typeface="Arial"/>
              <a:cs typeface="Arial"/>
            </a:endParaRPr>
          </a:p>
          <a:p>
            <a:pPr lvl="0">
              <a:spcAft>
                <a:spcPts val="600"/>
              </a:spcAft>
            </a:pPr>
            <a:endParaRPr lang="en-US" sz="2400" dirty="0">
              <a:latin typeface="Arial"/>
              <a:cs typeface="Arial"/>
            </a:endParaRPr>
          </a:p>
          <a:p>
            <a:pPr lvl="0">
              <a:spcAft>
                <a:spcPts val="600"/>
              </a:spcAft>
            </a:pPr>
            <a:endParaRPr lang="en-US" sz="2400" dirty="0">
              <a:latin typeface="Arial"/>
              <a:cs typeface="Arial"/>
            </a:endParaRPr>
          </a:p>
          <a:p>
            <a:pPr lvl="0">
              <a:spcAft>
                <a:spcPts val="600"/>
              </a:spcAft>
            </a:pPr>
            <a:endParaRPr lang="en-US" sz="2400" dirty="0" smtClean="0">
              <a:latin typeface="Arial"/>
              <a:cs typeface="Arial"/>
            </a:endParaRPr>
          </a:p>
        </p:txBody>
      </p:sp>
      <p:sp>
        <p:nvSpPr>
          <p:cNvPr id="35" name="TextBox 34"/>
          <p:cNvSpPr txBox="1"/>
          <p:nvPr/>
        </p:nvSpPr>
        <p:spPr>
          <a:xfrm>
            <a:off x="228600" y="25684113"/>
            <a:ext cx="10573512" cy="1443087"/>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txBody>
          <a:bodyPr wrap="square" lIns="182880" tIns="182880" rIns="182880" bIns="182880" rtlCol="0">
            <a:spAutoFit/>
          </a:bodyPr>
          <a:lstStyle/>
          <a:p>
            <a:pPr algn="ctr">
              <a:spcAft>
                <a:spcPts val="1173"/>
              </a:spcAft>
            </a:pPr>
            <a:r>
              <a:rPr lang="en-US" sz="2800" b="1" dirty="0">
                <a:latin typeface="Arial"/>
                <a:ea typeface="Verdana" pitchFamily="34" charset="0"/>
                <a:cs typeface="Arial"/>
              </a:rPr>
              <a:t>CONTACT </a:t>
            </a:r>
            <a:r>
              <a:rPr lang="en-US" sz="2800" b="1" dirty="0" smtClean="0">
                <a:latin typeface="Arial"/>
                <a:ea typeface="Verdana" pitchFamily="34" charset="0"/>
                <a:cs typeface="Arial"/>
              </a:rPr>
              <a:t>INFORMATION</a:t>
            </a:r>
            <a:endParaRPr lang="en-US" sz="500" b="1" dirty="0">
              <a:latin typeface="Arial"/>
              <a:ea typeface="Verdana" pitchFamily="34" charset="0"/>
              <a:cs typeface="Arial"/>
            </a:endParaRPr>
          </a:p>
          <a:p>
            <a:pPr algn="ctr">
              <a:spcAft>
                <a:spcPts val="261"/>
              </a:spcAft>
            </a:pPr>
            <a:r>
              <a:rPr lang="en-US" sz="3200" dirty="0" smtClean="0">
                <a:latin typeface="Arial"/>
                <a:cs typeface="Arial"/>
              </a:rPr>
              <a:t>   </a:t>
            </a:r>
            <a:r>
              <a:rPr lang="en-US" sz="3200" u="sng" dirty="0" err="1" smtClean="0">
                <a:latin typeface="Arial"/>
                <a:cs typeface="Arial"/>
              </a:rPr>
              <a:t>info</a:t>
            </a:r>
            <a:r>
              <a:rPr lang="en-US" sz="3200" u="sng" dirty="0" err="1">
                <a:latin typeface="Arial"/>
                <a:cs typeface="Arial"/>
              </a:rPr>
              <a:t>@</a:t>
            </a:r>
            <a:r>
              <a:rPr lang="en-US" sz="3200" u="sng" dirty="0" err="1" smtClean="0">
                <a:latin typeface="Arial"/>
                <a:cs typeface="Arial"/>
              </a:rPr>
              <a:t>impactahero.org</a:t>
            </a:r>
            <a:r>
              <a:rPr lang="en-US" sz="3200" dirty="0" smtClean="0">
                <a:latin typeface="Arial"/>
                <a:cs typeface="Arial"/>
              </a:rPr>
              <a:t>      </a:t>
            </a:r>
            <a:r>
              <a:rPr lang="en-US" sz="3200" u="sng" dirty="0" err="1" smtClean="0">
                <a:latin typeface="Arial"/>
                <a:cs typeface="Arial"/>
              </a:rPr>
              <a:t>EvansWR@uthscsa.edu</a:t>
            </a:r>
            <a:endParaRPr lang="en-US" sz="3200" u="sng" dirty="0">
              <a:latin typeface="Arial"/>
              <a:cs typeface="Arial"/>
            </a:endParaRPr>
          </a:p>
        </p:txBody>
      </p:sp>
      <p:pic>
        <p:nvPicPr>
          <p:cNvPr id="21" name="Picture 20"/>
          <p:cNvPicPr>
            <a:picLocks noChangeAspect="1"/>
          </p:cNvPicPr>
          <p:nvPr/>
        </p:nvPicPr>
        <p:blipFill>
          <a:blip r:embed="rId2"/>
          <a:stretch>
            <a:fillRect/>
          </a:stretch>
        </p:blipFill>
        <p:spPr>
          <a:xfrm>
            <a:off x="26136600" y="1676400"/>
            <a:ext cx="6324600" cy="2635250"/>
          </a:xfrm>
          <a:prstGeom prst="rect">
            <a:avLst/>
          </a:prstGeom>
        </p:spPr>
      </p:pic>
      <p:pic>
        <p:nvPicPr>
          <p:cNvPr id="18" name="Picture 17" descr="UTHSA_logo_V_CMYK.jpg"/>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3713" y1="11206" x2="43713" y2="11206"/>
                        <a14:foregroundMark x1="3194" y1="71985" x2="3194" y2="71985"/>
                        <a14:foregroundMark x1="2794" y1="67844" x2="2794" y2="67844"/>
                        <a14:foregroundMark x1="3393" y1="77832" x2="3393" y2="77832"/>
                        <a14:foregroundMark x1="7285" y1="82948" x2="7285" y2="82948"/>
                        <a14:foregroundMark x1="9581" y1="83069" x2="9581" y2="83069"/>
                        <a14:foregroundMark x1="11577" y1="82704" x2="11577" y2="82704"/>
                        <a14:foregroundMark x1="15469" y1="77832" x2="15469" y2="77832"/>
                        <a14:foregroundMark x1="15768" y1="64555" x2="15768" y2="64555"/>
                        <a14:foregroundMark x1="13473" y1="63216" x2="13473" y2="63216"/>
                        <a14:foregroundMark x1="26048" y1="65164" x2="26048" y2="65164"/>
                        <a14:foregroundMark x1="26148" y1="68940" x2="26148" y2="68940"/>
                        <a14:foregroundMark x1="26048" y1="73082" x2="26048" y2="73082"/>
                        <a14:foregroundMark x1="19062" y1="66504" x2="19062" y2="66504"/>
                        <a14:foregroundMark x1="26048" y1="75761" x2="26048" y2="75761"/>
                        <a14:foregroundMark x1="26347" y1="80999" x2="26347" y2="80999"/>
                        <a14:foregroundMark x1="26347" y1="78441" x2="26347" y2="78441"/>
                        <a14:foregroundMark x1="23553" y1="82948" x2="23553" y2="82948"/>
                        <a14:foregroundMark x1="43214" y1="74543" x2="43214" y2="74543"/>
                        <a14:foregroundMark x1="57385" y1="77101" x2="57385" y2="77101"/>
                        <a14:foregroundMark x1="67465" y1="79903" x2="67465" y2="79903"/>
                        <a14:foregroundMark x1="77645" y1="77101" x2="77645" y2="77101"/>
                        <a14:foregroundMark x1="83234" y1="77467" x2="83234" y2="77467"/>
                        <a14:foregroundMark x1="90220" y1="76248" x2="90220" y2="76248"/>
                        <a14:foregroundMark x1="97206" y1="75883" x2="97206" y2="75883"/>
                        <a14:foregroundMark x1="90020" y1="81364" x2="90020" y2="81364"/>
                        <a14:foregroundMark x1="92415" y1="83069" x2="92415" y2="83069"/>
                        <a14:foregroundMark x1="89721" y1="66626" x2="89721" y2="66626"/>
                        <a14:foregroundMark x1="37026" y1="96346" x2="37026" y2="96346"/>
                        <a14:foregroundMark x1="33433" y1="97442" x2="33433" y2="97442"/>
                        <a14:foregroundMark x1="37026" y1="98417" x2="37026" y2="98417"/>
                        <a14:foregroundMark x1="30539" y1="97320" x2="30539" y2="97320"/>
                        <a14:foregroundMark x1="24451" y1="94884" x2="24451" y2="94884"/>
                        <a14:foregroundMark x1="25749" y1="90865" x2="25749" y2="90865"/>
                        <a14:foregroundMark x1="26148" y1="98051" x2="26148" y2="98051"/>
                        <a14:foregroundMark x1="21856" y1="98417" x2="21856" y2="98417"/>
                        <a14:foregroundMark x1="73852" y1="97320" x2="73852" y2="97320"/>
                        <a14:foregroundMark x1="78244" y1="96711" x2="78244" y2="96711"/>
                        <a14:foregroundMark x1="78244" y1="97442" x2="78244" y2="97442"/>
                        <a14:foregroundMark x1="73852" y1="96468" x2="73852" y2="96468"/>
                        <a14:foregroundMark x1="75649" y1="93910" x2="75649" y2="93910"/>
                        <a14:foregroundMark x1="76048" y1="99391" x2="76048" y2="99391"/>
                        <a14:foregroundMark x1="71756" y1="97929" x2="71756" y2="97929"/>
                        <a14:foregroundMark x1="71856" y1="91230" x2="71856" y2="91230"/>
                        <a14:foregroundMark x1="68663" y1="95737" x2="68663" y2="95737"/>
                        <a14:foregroundMark x1="63273" y1="95981" x2="63273" y2="95981"/>
                        <a14:foregroundMark x1="55988" y1="95128" x2="55988" y2="95128"/>
                        <a14:foregroundMark x1="53094" y1="95737" x2="53094" y2="95737"/>
                        <a14:foregroundMark x1="45908" y1="95737" x2="45908" y2="95737"/>
                        <a14:foregroundMark x1="49800" y1="96711" x2="49800" y2="96711"/>
                        <a14:foregroundMark x1="27844" y1="99026" x2="27844" y2="99026"/>
                        <a14:backgroundMark x1="43912" y1="93910" x2="43912" y2="93910"/>
                        <a14:backgroundMark x1="29242" y1="98295" x2="29242" y2="98295"/>
                        <a14:backgroundMark x1="30040" y1="99391" x2="30040" y2="99391"/>
                      </a14:backgroundRemoval>
                    </a14:imgEffect>
                  </a14:imgLayer>
                </a14:imgProps>
              </a:ext>
              <a:ext uri="{28A0092B-C50C-407E-A947-70E740481C1C}">
                <a14:useLocalDpi xmlns:a14="http://schemas.microsoft.com/office/drawing/2010/main" val="0"/>
              </a:ext>
            </a:extLst>
          </a:blip>
          <a:stretch>
            <a:fillRect/>
          </a:stretch>
        </p:blipFill>
        <p:spPr>
          <a:xfrm>
            <a:off x="1676400" y="1295400"/>
            <a:ext cx="4038600" cy="3311299"/>
          </a:xfrm>
          <a:prstGeom prst="rect">
            <a:avLst/>
          </a:prstGeom>
        </p:spPr>
      </p:pic>
      <p:graphicFrame>
        <p:nvGraphicFramePr>
          <p:cNvPr id="24" name="Chart 23"/>
          <p:cNvGraphicFramePr>
            <a:graphicFrameLocks/>
          </p:cNvGraphicFramePr>
          <p:nvPr>
            <p:extLst>
              <p:ext uri="{D42A27DB-BD31-4B8C-83A1-F6EECF244321}">
                <p14:modId xmlns:p14="http://schemas.microsoft.com/office/powerpoint/2010/main" val="2864740032"/>
              </p:ext>
            </p:extLst>
          </p:nvPr>
        </p:nvGraphicFramePr>
        <p:xfrm>
          <a:off x="11125200" y="21183600"/>
          <a:ext cx="10631423" cy="5943600"/>
        </p:xfrm>
        <a:graphic>
          <a:graphicData uri="http://schemas.openxmlformats.org/drawingml/2006/chart">
            <c:chart xmlns:c="http://schemas.openxmlformats.org/drawingml/2006/chart" xmlns:r="http://schemas.openxmlformats.org/officeDocument/2006/relationships" r:id="rId5"/>
          </a:graphicData>
        </a:graphic>
      </p:graphicFrame>
      <p:sp>
        <p:nvSpPr>
          <p:cNvPr id="26" name="TextBox 25"/>
          <p:cNvSpPr txBox="1"/>
          <p:nvPr/>
        </p:nvSpPr>
        <p:spPr>
          <a:xfrm>
            <a:off x="22021800" y="16652445"/>
            <a:ext cx="10668000" cy="8738288"/>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lIns="182880" tIns="228600" rIns="182880" bIns="320040" rtlCol="0">
            <a:spAutoFit/>
          </a:bodyPr>
          <a:lstStyle/>
          <a:p>
            <a:pPr algn="ctr">
              <a:spcAft>
                <a:spcPts val="2500"/>
              </a:spcAft>
            </a:pPr>
            <a:r>
              <a:rPr lang="en-US" sz="2800" b="1" dirty="0" smtClean="0">
                <a:latin typeface="Arial"/>
                <a:ea typeface="Verdana" pitchFamily="34" charset="0"/>
                <a:cs typeface="Arial"/>
              </a:rPr>
              <a:t>DISCUSSION</a:t>
            </a:r>
          </a:p>
          <a:p>
            <a:pPr marL="342900" indent="-342900">
              <a:spcAft>
                <a:spcPts val="1800"/>
              </a:spcAft>
              <a:buFont typeface="Arial"/>
              <a:buChar char="•"/>
            </a:pPr>
            <a:r>
              <a:rPr lang="en-US" sz="2400" dirty="0" smtClean="0">
                <a:latin typeface="Arial"/>
                <a:cs typeface="Arial"/>
              </a:rPr>
              <a:t>These findings provide preliminary support for the value of brief,  intensive programs to support healing </a:t>
            </a:r>
            <a:r>
              <a:rPr lang="en-US" sz="2400" i="1" dirty="0" smtClean="0">
                <a:latin typeface="Arial"/>
                <a:cs typeface="Arial"/>
              </a:rPr>
              <a:t>and</a:t>
            </a:r>
            <a:r>
              <a:rPr lang="en-US" sz="2400" dirty="0" smtClean="0">
                <a:latin typeface="Arial"/>
                <a:cs typeface="Arial"/>
              </a:rPr>
              <a:t> growth among veterans.</a:t>
            </a:r>
            <a:endParaRPr lang="en-US" sz="2400" dirty="0">
              <a:latin typeface="Arial"/>
              <a:cs typeface="Arial"/>
            </a:endParaRPr>
          </a:p>
          <a:p>
            <a:pPr marL="342900" indent="-342900">
              <a:spcAft>
                <a:spcPts val="1800"/>
              </a:spcAft>
              <a:buFont typeface="Arial"/>
              <a:buChar char="•"/>
            </a:pPr>
            <a:r>
              <a:rPr lang="en-US" sz="2400" i="1" dirty="0" smtClean="0">
                <a:latin typeface="Arial"/>
                <a:cs typeface="Arial"/>
              </a:rPr>
              <a:t>Operation Impact </a:t>
            </a:r>
            <a:r>
              <a:rPr lang="en-US" sz="2400" dirty="0" smtClean="0">
                <a:latin typeface="Arial"/>
                <a:cs typeface="Arial"/>
              </a:rPr>
              <a:t>deviates from existing models of brief, retreat-style programs for veterans, even from the other known PTG-focused retreat, by rooting all activities in ACT, an evidence-based conceptual model.</a:t>
            </a:r>
          </a:p>
          <a:p>
            <a:pPr marL="342900" indent="-342900">
              <a:spcAft>
                <a:spcPts val="1800"/>
              </a:spcAft>
              <a:buFont typeface="Arial"/>
              <a:buChar char="•"/>
            </a:pPr>
            <a:r>
              <a:rPr lang="en-US" sz="2400" dirty="0" smtClean="0">
                <a:latin typeface="Arial"/>
                <a:cs typeface="Arial"/>
              </a:rPr>
              <a:t>Though participants requested briefer ACT workshops, they also reported these to be the most beneficial components of the retreat. ACT language and processes were prominent in other highly rated program elements.</a:t>
            </a:r>
          </a:p>
          <a:p>
            <a:pPr marL="342900" indent="-342900">
              <a:spcAft>
                <a:spcPts val="1800"/>
              </a:spcAft>
              <a:buFont typeface="Arial"/>
              <a:buChar char="•"/>
            </a:pPr>
            <a:r>
              <a:rPr lang="en-US" sz="2400" dirty="0" smtClean="0">
                <a:latin typeface="Arial"/>
                <a:cs typeface="Arial"/>
              </a:rPr>
              <a:t>Measure score changes indicate significant change toward greater psychological flexibility and values-based behavior. This change is likely to facilitate greater resilience, life satisfaction, and capacity for growth.</a:t>
            </a:r>
          </a:p>
          <a:p>
            <a:pPr marL="342900" indent="-342900">
              <a:spcAft>
                <a:spcPts val="1800"/>
              </a:spcAft>
              <a:buFont typeface="Arial"/>
              <a:buChar char="•"/>
            </a:pPr>
            <a:r>
              <a:rPr lang="en-US" sz="2400" dirty="0" smtClean="0">
                <a:latin typeface="Arial"/>
                <a:cs typeface="Arial"/>
              </a:rPr>
              <a:t>Health and symptom change data are forthcoming and plans for longitudinal data collection will be developed following the next retreat.</a:t>
            </a:r>
          </a:p>
          <a:p>
            <a:pPr marL="342900" indent="-342900">
              <a:spcAft>
                <a:spcPts val="1800"/>
              </a:spcAft>
              <a:buFont typeface="Arial"/>
              <a:buChar char="•"/>
            </a:pPr>
            <a:r>
              <a:rPr lang="en-US" sz="2400" dirty="0" smtClean="0">
                <a:latin typeface="Arial"/>
                <a:cs typeface="Arial"/>
              </a:rPr>
              <a:t>As with other integrative programs, specific element contributions to gains cannot be determined without a dismantling study. However, participant feedback about helpfulness of program components will be utilized for ongoing program evaluation and development. </a:t>
            </a:r>
          </a:p>
        </p:txBody>
      </p:sp>
      <p:grpSp>
        <p:nvGrpSpPr>
          <p:cNvPr id="5" name="Group 4"/>
          <p:cNvGrpSpPr/>
          <p:nvPr/>
        </p:nvGrpSpPr>
        <p:grpSpPr>
          <a:xfrm>
            <a:off x="23850600" y="7086600"/>
            <a:ext cx="7162800" cy="2438400"/>
            <a:chOff x="23698200" y="20955000"/>
            <a:chExt cx="7162800" cy="2438400"/>
          </a:xfrm>
        </p:grpSpPr>
        <p:sp>
          <p:nvSpPr>
            <p:cNvPr id="2" name="Oval Callout 1"/>
            <p:cNvSpPr/>
            <p:nvPr/>
          </p:nvSpPr>
          <p:spPr>
            <a:xfrm>
              <a:off x="23698200" y="20955000"/>
              <a:ext cx="7162800" cy="2438400"/>
            </a:xfrm>
            <a:prstGeom prst="wedgeEllipseCallout">
              <a:avLst/>
            </a:prstGeom>
            <a:solidFill>
              <a:schemeClr val="bg1">
                <a:lumMod val="95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
          <p:nvSpPr>
            <p:cNvPr id="3" name="TextBox 2"/>
            <p:cNvSpPr txBox="1"/>
            <p:nvPr/>
          </p:nvSpPr>
          <p:spPr>
            <a:xfrm>
              <a:off x="23926800" y="21640800"/>
              <a:ext cx="6705600" cy="1292662"/>
            </a:xfrm>
            <a:prstGeom prst="rect">
              <a:avLst/>
            </a:prstGeom>
            <a:noFill/>
          </p:spPr>
          <p:txBody>
            <a:bodyPr wrap="square" rtlCol="0">
              <a:spAutoFit/>
            </a:bodyPr>
            <a:lstStyle/>
            <a:p>
              <a:pPr algn="ctr"/>
              <a:r>
                <a:rPr lang="en-US" sz="2600" b="1" i="1" dirty="0">
                  <a:latin typeface="Arial"/>
                  <a:cs typeface="Arial"/>
                </a:rPr>
                <a:t>“I gained more from this weekend </a:t>
              </a:r>
              <a:r>
                <a:rPr lang="en-US" sz="2600" b="1" i="1" dirty="0" smtClean="0">
                  <a:latin typeface="Arial"/>
                  <a:cs typeface="Arial"/>
                </a:rPr>
                <a:t>than</a:t>
              </a:r>
            </a:p>
            <a:p>
              <a:pPr algn="ctr"/>
              <a:r>
                <a:rPr lang="en-US" sz="2600" b="1" i="1" dirty="0" smtClean="0">
                  <a:latin typeface="Arial"/>
                  <a:cs typeface="Arial"/>
                </a:rPr>
                <a:t> </a:t>
              </a:r>
              <a:r>
                <a:rPr lang="en-US" sz="2600" b="1" i="1" dirty="0">
                  <a:latin typeface="Arial"/>
                  <a:cs typeface="Arial"/>
                </a:rPr>
                <a:t>from </a:t>
              </a:r>
              <a:r>
                <a:rPr lang="en-US" sz="2600" b="1" i="1" dirty="0" smtClean="0">
                  <a:latin typeface="Arial"/>
                  <a:cs typeface="Arial"/>
                </a:rPr>
                <a:t>over </a:t>
              </a:r>
              <a:r>
                <a:rPr lang="en-US" sz="2600" b="1" i="1" dirty="0">
                  <a:latin typeface="Arial"/>
                  <a:cs typeface="Arial"/>
                </a:rPr>
                <a:t>a year of individual therapy</a:t>
              </a:r>
              <a:r>
                <a:rPr lang="en-US" sz="2600" b="1" i="1" dirty="0" smtClean="0">
                  <a:latin typeface="Arial"/>
                  <a:cs typeface="Arial"/>
                </a:rPr>
                <a:t>.”</a:t>
              </a:r>
            </a:p>
            <a:p>
              <a:pPr algn="ctr"/>
              <a:r>
                <a:rPr lang="en-US" sz="2600" i="1" dirty="0">
                  <a:latin typeface="Arial"/>
                  <a:cs typeface="Arial"/>
                </a:rPr>
                <a:t> - SSG (US Army, ret.)</a:t>
              </a:r>
            </a:p>
          </p:txBody>
        </p:sp>
      </p:grpSp>
      <p:grpSp>
        <p:nvGrpSpPr>
          <p:cNvPr id="8" name="Group 7"/>
          <p:cNvGrpSpPr/>
          <p:nvPr/>
        </p:nvGrpSpPr>
        <p:grpSpPr>
          <a:xfrm>
            <a:off x="-152400" y="19126200"/>
            <a:ext cx="11277600" cy="5867400"/>
            <a:chOff x="11295702" y="11057567"/>
            <a:chExt cx="21945600" cy="14877280"/>
          </a:xfrm>
        </p:grpSpPr>
        <p:graphicFrame>
          <p:nvGraphicFramePr>
            <p:cNvPr id="7" name="Diagram 6"/>
            <p:cNvGraphicFramePr/>
            <p:nvPr>
              <p:extLst>
                <p:ext uri="{D42A27DB-BD31-4B8C-83A1-F6EECF244321}">
                  <p14:modId xmlns:p14="http://schemas.microsoft.com/office/powerpoint/2010/main" val="1278891349"/>
                </p:ext>
              </p:extLst>
            </p:nvPr>
          </p:nvGraphicFramePr>
          <p:xfrm>
            <a:off x="11295702" y="11057567"/>
            <a:ext cx="21945600" cy="148772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27" name="Picture 26"/>
            <p:cNvPicPr>
              <a:picLocks noChangeAspect="1"/>
            </p:cNvPicPr>
            <p:nvPr/>
          </p:nvPicPr>
          <p:blipFill>
            <a:blip r:embed="rId11"/>
            <a:stretch>
              <a:fillRect/>
            </a:stretch>
          </p:blipFill>
          <p:spPr>
            <a:xfrm>
              <a:off x="19599443" y="16111111"/>
              <a:ext cx="5234744" cy="4800239"/>
            </a:xfrm>
            <a:prstGeom prst="rect">
              <a:avLst/>
            </a:prstGeom>
          </p:spPr>
        </p:pic>
      </p:grpSp>
      <p:sp>
        <p:nvSpPr>
          <p:cNvPr id="28" name="TextBox 27"/>
          <p:cNvSpPr txBox="1"/>
          <p:nvPr/>
        </p:nvSpPr>
        <p:spPr>
          <a:xfrm flipH="1">
            <a:off x="13258799" y="21107400"/>
            <a:ext cx="816861" cy="461665"/>
          </a:xfrm>
          <a:prstGeom prst="rect">
            <a:avLst/>
          </a:prstGeom>
          <a:noFill/>
        </p:spPr>
        <p:txBody>
          <a:bodyPr wrap="square" rtlCol="0">
            <a:spAutoFit/>
          </a:bodyPr>
          <a:lstStyle/>
          <a:p>
            <a:pPr algn="ctr"/>
            <a:r>
              <a:rPr lang="en-US" sz="2400" dirty="0" smtClean="0"/>
              <a:t>*</a:t>
            </a:r>
            <a:endParaRPr lang="en-US" sz="2400" dirty="0"/>
          </a:p>
        </p:txBody>
      </p:sp>
      <p:sp>
        <p:nvSpPr>
          <p:cNvPr id="29" name="TextBox 28"/>
          <p:cNvSpPr txBox="1"/>
          <p:nvPr/>
        </p:nvSpPr>
        <p:spPr>
          <a:xfrm flipH="1">
            <a:off x="19071339" y="22707600"/>
            <a:ext cx="816861" cy="461665"/>
          </a:xfrm>
          <a:prstGeom prst="rect">
            <a:avLst/>
          </a:prstGeom>
          <a:noFill/>
        </p:spPr>
        <p:txBody>
          <a:bodyPr wrap="square" rtlCol="0">
            <a:spAutoFit/>
          </a:bodyPr>
          <a:lstStyle/>
          <a:p>
            <a:pPr algn="ctr"/>
            <a:r>
              <a:rPr lang="en-US" sz="2400" dirty="0" smtClean="0"/>
              <a:t>*</a:t>
            </a:r>
            <a:endParaRPr lang="en-US" sz="2400" dirty="0"/>
          </a:p>
        </p:txBody>
      </p:sp>
      <p:sp>
        <p:nvSpPr>
          <p:cNvPr id="30" name="TextBox 29"/>
          <p:cNvSpPr txBox="1"/>
          <p:nvPr/>
        </p:nvSpPr>
        <p:spPr>
          <a:xfrm flipH="1">
            <a:off x="16175739" y="24765000"/>
            <a:ext cx="816861" cy="461665"/>
          </a:xfrm>
          <a:prstGeom prst="rect">
            <a:avLst/>
          </a:prstGeom>
          <a:noFill/>
        </p:spPr>
        <p:txBody>
          <a:bodyPr wrap="square" rtlCol="0">
            <a:spAutoFit/>
          </a:bodyPr>
          <a:lstStyle/>
          <a:p>
            <a:pPr algn="ctr"/>
            <a:r>
              <a:rPr lang="en-US" sz="2400" dirty="0" smtClean="0"/>
              <a:t>*</a:t>
            </a:r>
            <a:endParaRPr lang="en-US" sz="2400" dirty="0"/>
          </a:p>
        </p:txBody>
      </p:sp>
      <p:sp>
        <p:nvSpPr>
          <p:cNvPr id="31" name="TextBox 30"/>
          <p:cNvSpPr txBox="1"/>
          <p:nvPr/>
        </p:nvSpPr>
        <p:spPr>
          <a:xfrm>
            <a:off x="22021800" y="25684113"/>
            <a:ext cx="10668000" cy="144308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algn="ctr">
              <a:spcAft>
                <a:spcPts val="1173"/>
              </a:spcAft>
            </a:pPr>
            <a:r>
              <a:rPr lang="en-US" sz="2800" b="1" dirty="0" smtClean="0">
                <a:latin typeface="Arial"/>
                <a:ea typeface="Verdana" pitchFamily="34" charset="0"/>
                <a:cs typeface="Arial"/>
              </a:rPr>
              <a:t>CHECK US OUT!</a:t>
            </a:r>
            <a:endParaRPr lang="en-US" sz="500" b="1" dirty="0">
              <a:latin typeface="Arial"/>
              <a:ea typeface="Verdana" pitchFamily="34" charset="0"/>
              <a:cs typeface="Arial"/>
            </a:endParaRPr>
          </a:p>
          <a:p>
            <a:pPr algn="ctr">
              <a:spcAft>
                <a:spcPts val="261"/>
              </a:spcAft>
            </a:pPr>
            <a:r>
              <a:rPr lang="en-US" sz="3200" b="1" u="sng" dirty="0" err="1" smtClean="0">
                <a:latin typeface="Arial"/>
                <a:cs typeface="Arial"/>
              </a:rPr>
              <a:t>www.impactahero.org</a:t>
            </a:r>
            <a:endParaRPr lang="en-US" sz="3200" b="1" u="sng" dirty="0">
              <a:latin typeface="Arial"/>
              <a:cs typeface="Arial"/>
            </a:endParaRPr>
          </a:p>
        </p:txBody>
      </p:sp>
      <p:pic>
        <p:nvPicPr>
          <p:cNvPr id="9" name="Picture 8"/>
          <p:cNvPicPr>
            <a:picLocks noChangeAspect="1"/>
          </p:cNvPicPr>
          <p:nvPr/>
        </p:nvPicPr>
        <p:blipFill rotWithShape="1">
          <a:blip r:embed="rId12">
            <a:alphaModFix amt="74000"/>
          </a:blip>
          <a:srcRect l="10591" t="-1190" r="10443" b="23586"/>
          <a:stretch/>
        </p:blipFill>
        <p:spPr>
          <a:xfrm>
            <a:off x="23774400" y="25755600"/>
            <a:ext cx="1349109" cy="1325849"/>
          </a:xfrm>
          <a:prstGeom prst="rect">
            <a:avLst/>
          </a:prstGeom>
        </p:spPr>
      </p:pic>
      <p:pic>
        <p:nvPicPr>
          <p:cNvPr id="32" name="Picture 31"/>
          <p:cNvPicPr>
            <a:picLocks noChangeAspect="1"/>
          </p:cNvPicPr>
          <p:nvPr/>
        </p:nvPicPr>
        <p:blipFill rotWithShape="1">
          <a:blip r:embed="rId12">
            <a:alphaModFix/>
            <a:biLevel thresh="75000"/>
          </a:blip>
          <a:srcRect l="10591" t="-1190" r="10443" b="23586"/>
          <a:stretch/>
        </p:blipFill>
        <p:spPr>
          <a:xfrm>
            <a:off x="5257800" y="26441400"/>
            <a:ext cx="465221" cy="457200"/>
          </a:xfrm>
          <a:prstGeom prst="rect">
            <a:avLst/>
          </a:prstGeom>
        </p:spPr>
      </p:pic>
    </p:spTree>
    <p:extLst>
      <p:ext uri="{BB962C8B-B14F-4D97-AF65-F5344CB8AC3E}">
        <p14:creationId xmlns:p14="http://schemas.microsoft.com/office/powerpoint/2010/main" val="10551795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27507</TotalTime>
  <Words>884</Words>
  <Application>Microsoft Macintosh PowerPoint</Application>
  <PresentationFormat>Custom</PresentationFormat>
  <Paragraphs>82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Operation Impact: Preliminary and Qualitative Outcomes  of a Posttraumatic Growth Retreat for Veterans   Wyatt R. Evans, PhD1, Mike Nasche2, Ryan Avila2,  Christina Avila, MA2, Laurel Goodroe, MA2, Jay Shaw2, Cristy Gamez, PhD3  1University of Texas Health Science Center at San Antonio, Fort Hood, TX,  2Impact a Hero, Spring, TX, 3Easter Seals Greater Houston, Houston, TX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Health and Healthcare Access Among Diverse Sexual Minority Women Rebecca Gitlin, BA, Hilary Sluis, BA, Pacific Graduate School of Psychology at Palo Alto University Kimberly F. Balsam, PhD, University of Washington, Seattle</dc:title>
  <dc:creator>Rebecca Gitlin</dc:creator>
  <cp:lastModifiedBy>Wyatt Evans</cp:lastModifiedBy>
  <cp:revision>404</cp:revision>
  <dcterms:created xsi:type="dcterms:W3CDTF">2013-07-26T22:14:59Z</dcterms:created>
  <dcterms:modified xsi:type="dcterms:W3CDTF">2018-11-04T21:14:54Z</dcterms:modified>
</cp:coreProperties>
</file>